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Fraunces Extra Bold"/>
      <p:regular r:id="rId17"/>
    </p:embeddedFont>
    <p:embeddedFont>
      <p:font typeface="Fraunces Extra Bold"/>
      <p:regular r:id="rId18"/>
    </p:embeddedFont>
    <p:embeddedFont>
      <p:font typeface="Nobile"/>
      <p:regular r:id="rId19"/>
    </p:embeddedFont>
    <p:embeddedFont>
      <p:font typeface="Nobile"/>
      <p:regular r:id="rId20"/>
    </p:embeddedFont>
    <p:embeddedFont>
      <p:font typeface="Nobile"/>
      <p:regular r:id="rId21"/>
    </p:embeddedFont>
    <p:embeddedFont>
      <p:font typeface="Nobile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svg"/><Relationship Id="rId4" Type="http://schemas.openxmlformats.org/officeDocument/2006/relationships/image" Target="../media/image-3-4.png"/><Relationship Id="rId5" Type="http://schemas.openxmlformats.org/officeDocument/2006/relationships/image" Target="../media/image-3-5.svg"/><Relationship Id="rId6" Type="http://schemas.openxmlformats.org/officeDocument/2006/relationships/image" Target="../media/image-3-6.png"/><Relationship Id="rId7" Type="http://schemas.openxmlformats.org/officeDocument/2006/relationships/image" Target="../media/image-3-7.svg"/><Relationship Id="rId8" Type="http://schemas.openxmlformats.org/officeDocument/2006/relationships/image" Target="../media/image-3-8.png"/><Relationship Id="rId9" Type="http://schemas.openxmlformats.org/officeDocument/2006/relationships/image" Target="../media/image-3-9.svg"/><Relationship Id="rId10" Type="http://schemas.openxmlformats.org/officeDocument/2006/relationships/slideLayout" Target="../slideLayouts/slideLayout4.xml"/><Relationship Id="rId11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slideLayout" Target="../slideLayouts/slideLayout5.xml"/><Relationship Id="rId6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05442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Library Management System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81214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Building Your Complete Development Roadmap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686633" y="1121093"/>
            <a:ext cx="557927" cy="230743"/>
          </a:xfrm>
          <a:prstGeom prst="roundRect">
            <a:avLst>
              <a:gd name="adj" fmla="val 38335"/>
            </a:avLst>
          </a:prstGeom>
          <a:solidFill>
            <a:srgbClr val="DDEEE0"/>
          </a:solidFill>
          <a:ln/>
        </p:spPr>
      </p:sp>
      <p:sp>
        <p:nvSpPr>
          <p:cNvPr id="4" name="Text 1"/>
          <p:cNvSpPr/>
          <p:nvPr/>
        </p:nvSpPr>
        <p:spPr>
          <a:xfrm>
            <a:off x="760333" y="1157883"/>
            <a:ext cx="410528" cy="1571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LAUNCH</a:t>
            </a:r>
            <a:endParaRPr lang="en-US" sz="750" dirty="0"/>
          </a:p>
        </p:txBody>
      </p:sp>
      <p:sp>
        <p:nvSpPr>
          <p:cNvPr id="5" name="Text 2"/>
          <p:cNvSpPr/>
          <p:nvPr/>
        </p:nvSpPr>
        <p:spPr>
          <a:xfrm>
            <a:off x="686633" y="1400889"/>
            <a:ext cx="7770614" cy="7679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Deployment and Maintenance: Going Live and Ongoing Support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686633" y="2353032"/>
            <a:ext cx="122753" cy="153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50" dirty="0">
                <a:solidFill>
                  <a:srgbClr val="405449"/>
                </a:solidFill>
                <a:latin typeface="Fraunces Light" pitchFamily="34" charset="0"/>
                <a:ea typeface="Fraunces Light" pitchFamily="34" charset="-122"/>
                <a:cs typeface="Fraunces Light" pitchFamily="34" charset="-120"/>
              </a:rPr>
              <a:t>01</a:t>
            </a:r>
            <a:endParaRPr lang="en-US" sz="950" dirty="0"/>
          </a:p>
        </p:txBody>
      </p:sp>
      <p:sp>
        <p:nvSpPr>
          <p:cNvPr id="7" name="Shape 4"/>
          <p:cNvSpPr/>
          <p:nvPr/>
        </p:nvSpPr>
        <p:spPr>
          <a:xfrm>
            <a:off x="686633" y="2546390"/>
            <a:ext cx="7770614" cy="15240"/>
          </a:xfrm>
          <a:prstGeom prst="rect">
            <a:avLst/>
          </a:prstGeom>
          <a:solidFill>
            <a:srgbClr val="438951"/>
          </a:solidFill>
          <a:ln/>
        </p:spPr>
      </p:sp>
      <p:sp>
        <p:nvSpPr>
          <p:cNvPr id="8" name="Text 5"/>
          <p:cNvSpPr/>
          <p:nvPr/>
        </p:nvSpPr>
        <p:spPr>
          <a:xfrm>
            <a:off x="686633" y="2638187"/>
            <a:ext cx="1911072" cy="1919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Pre-Launch Preparation</a:t>
            </a:r>
            <a:endParaRPr lang="en-US" sz="1200" dirty="0"/>
          </a:p>
        </p:txBody>
      </p:sp>
      <p:sp>
        <p:nvSpPr>
          <p:cNvPr id="9" name="Text 6"/>
          <p:cNvSpPr/>
          <p:nvPr/>
        </p:nvSpPr>
        <p:spPr>
          <a:xfrm>
            <a:off x="686633" y="2903815"/>
            <a:ext cx="7770614" cy="1965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Final testing, data migration from legacy systems, staff training sessions, user documentation creation</a:t>
            </a:r>
            <a:endParaRPr lang="en-US" sz="950" dirty="0"/>
          </a:p>
        </p:txBody>
      </p:sp>
      <p:sp>
        <p:nvSpPr>
          <p:cNvPr id="10" name="Text 7"/>
          <p:cNvSpPr/>
          <p:nvPr/>
        </p:nvSpPr>
        <p:spPr>
          <a:xfrm>
            <a:off x="686633" y="3315176"/>
            <a:ext cx="122753" cy="153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50" dirty="0">
                <a:solidFill>
                  <a:srgbClr val="405449"/>
                </a:solidFill>
                <a:latin typeface="Fraunces Light" pitchFamily="34" charset="0"/>
                <a:ea typeface="Fraunces Light" pitchFamily="34" charset="-122"/>
                <a:cs typeface="Fraunces Light" pitchFamily="34" charset="-120"/>
              </a:rPr>
              <a:t>02</a:t>
            </a:r>
            <a:endParaRPr lang="en-US" sz="950" dirty="0"/>
          </a:p>
        </p:txBody>
      </p:sp>
      <p:sp>
        <p:nvSpPr>
          <p:cNvPr id="11" name="Shape 8"/>
          <p:cNvSpPr/>
          <p:nvPr/>
        </p:nvSpPr>
        <p:spPr>
          <a:xfrm>
            <a:off x="686633" y="3508534"/>
            <a:ext cx="7770614" cy="15240"/>
          </a:xfrm>
          <a:prstGeom prst="rect">
            <a:avLst/>
          </a:prstGeom>
          <a:solidFill>
            <a:srgbClr val="438951"/>
          </a:solidFill>
          <a:ln/>
        </p:spPr>
      </p:sp>
      <p:sp>
        <p:nvSpPr>
          <p:cNvPr id="12" name="Text 9"/>
          <p:cNvSpPr/>
          <p:nvPr/>
        </p:nvSpPr>
        <p:spPr>
          <a:xfrm>
            <a:off x="686633" y="3600331"/>
            <a:ext cx="1603772" cy="1919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Deployment Process</a:t>
            </a:r>
            <a:endParaRPr lang="en-US" sz="1200" dirty="0"/>
          </a:p>
        </p:txBody>
      </p:sp>
      <p:sp>
        <p:nvSpPr>
          <p:cNvPr id="13" name="Text 10"/>
          <p:cNvSpPr/>
          <p:nvPr/>
        </p:nvSpPr>
        <p:spPr>
          <a:xfrm>
            <a:off x="686633" y="3865959"/>
            <a:ext cx="7770614" cy="1965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Staged rollout to minimize risk, continuous monitoring during launch, immediate support availability</a:t>
            </a:r>
            <a:endParaRPr lang="en-US" sz="950" dirty="0"/>
          </a:p>
        </p:txBody>
      </p:sp>
      <p:sp>
        <p:nvSpPr>
          <p:cNvPr id="14" name="Text 11"/>
          <p:cNvSpPr/>
          <p:nvPr/>
        </p:nvSpPr>
        <p:spPr>
          <a:xfrm>
            <a:off x="686633" y="4277320"/>
            <a:ext cx="122753" cy="153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50" dirty="0">
                <a:solidFill>
                  <a:srgbClr val="405449"/>
                </a:solidFill>
                <a:latin typeface="Fraunces Light" pitchFamily="34" charset="0"/>
                <a:ea typeface="Fraunces Light" pitchFamily="34" charset="-122"/>
                <a:cs typeface="Fraunces Light" pitchFamily="34" charset="-120"/>
              </a:rPr>
              <a:t>03</a:t>
            </a:r>
            <a:endParaRPr lang="en-US" sz="950" dirty="0"/>
          </a:p>
        </p:txBody>
      </p:sp>
      <p:sp>
        <p:nvSpPr>
          <p:cNvPr id="15" name="Shape 12"/>
          <p:cNvSpPr/>
          <p:nvPr/>
        </p:nvSpPr>
        <p:spPr>
          <a:xfrm>
            <a:off x="686633" y="4470678"/>
            <a:ext cx="7770614" cy="15240"/>
          </a:xfrm>
          <a:prstGeom prst="rect">
            <a:avLst/>
          </a:prstGeom>
          <a:solidFill>
            <a:srgbClr val="438951"/>
          </a:solidFill>
          <a:ln/>
        </p:spPr>
      </p:sp>
      <p:sp>
        <p:nvSpPr>
          <p:cNvPr id="16" name="Text 13"/>
          <p:cNvSpPr/>
          <p:nvPr/>
        </p:nvSpPr>
        <p:spPr>
          <a:xfrm>
            <a:off x="686633" y="4562475"/>
            <a:ext cx="1666280" cy="1919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Post-Launch Support</a:t>
            </a:r>
            <a:endParaRPr lang="en-US" sz="1200" dirty="0"/>
          </a:p>
        </p:txBody>
      </p:sp>
      <p:sp>
        <p:nvSpPr>
          <p:cNvPr id="17" name="Text 14"/>
          <p:cNvSpPr/>
          <p:nvPr/>
        </p:nvSpPr>
        <p:spPr>
          <a:xfrm>
            <a:off x="686633" y="4828103"/>
            <a:ext cx="7770614" cy="1965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24/7 helpdesk for critical issues, regular system health checks, user feedback collection and analysis</a:t>
            </a:r>
            <a:endParaRPr lang="en-US" sz="950" dirty="0"/>
          </a:p>
        </p:txBody>
      </p:sp>
      <p:sp>
        <p:nvSpPr>
          <p:cNvPr id="18" name="Text 15"/>
          <p:cNvSpPr/>
          <p:nvPr/>
        </p:nvSpPr>
        <p:spPr>
          <a:xfrm>
            <a:off x="686633" y="5239464"/>
            <a:ext cx="122753" cy="153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50" dirty="0">
                <a:solidFill>
                  <a:srgbClr val="405449"/>
                </a:solidFill>
                <a:latin typeface="Fraunces Light" pitchFamily="34" charset="0"/>
                <a:ea typeface="Fraunces Light" pitchFamily="34" charset="-122"/>
                <a:cs typeface="Fraunces Light" pitchFamily="34" charset="-120"/>
              </a:rPr>
              <a:t>04</a:t>
            </a:r>
            <a:endParaRPr lang="en-US" sz="950" dirty="0"/>
          </a:p>
        </p:txBody>
      </p:sp>
      <p:sp>
        <p:nvSpPr>
          <p:cNvPr id="19" name="Shape 16"/>
          <p:cNvSpPr/>
          <p:nvPr/>
        </p:nvSpPr>
        <p:spPr>
          <a:xfrm>
            <a:off x="686633" y="5432822"/>
            <a:ext cx="7770614" cy="15240"/>
          </a:xfrm>
          <a:prstGeom prst="rect">
            <a:avLst/>
          </a:prstGeom>
          <a:solidFill>
            <a:srgbClr val="438951"/>
          </a:solidFill>
          <a:ln/>
        </p:spPr>
      </p:sp>
      <p:sp>
        <p:nvSpPr>
          <p:cNvPr id="20" name="Text 17"/>
          <p:cNvSpPr/>
          <p:nvPr/>
        </p:nvSpPr>
        <p:spPr>
          <a:xfrm>
            <a:off x="686633" y="5524619"/>
            <a:ext cx="1704380" cy="1919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Ongoing Maintenance</a:t>
            </a:r>
            <a:endParaRPr lang="en-US" sz="1200" dirty="0"/>
          </a:p>
        </p:txBody>
      </p:sp>
      <p:sp>
        <p:nvSpPr>
          <p:cNvPr id="21" name="Text 18"/>
          <p:cNvSpPr/>
          <p:nvPr/>
        </p:nvSpPr>
        <p:spPr>
          <a:xfrm>
            <a:off x="686633" y="5790247"/>
            <a:ext cx="7770614" cy="1965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Monthly feature updates, quarterly security audits, performance optimization, scalability improvements</a:t>
            </a:r>
            <a:endParaRPr lang="en-US" sz="950" dirty="0"/>
          </a:p>
        </p:txBody>
      </p:sp>
      <p:sp>
        <p:nvSpPr>
          <p:cNvPr id="22" name="Shape 19"/>
          <p:cNvSpPr/>
          <p:nvPr/>
        </p:nvSpPr>
        <p:spPr>
          <a:xfrm>
            <a:off x="686633" y="6278281"/>
            <a:ext cx="7770614" cy="22860"/>
          </a:xfrm>
          <a:prstGeom prst="rect">
            <a:avLst/>
          </a:prstGeom>
          <a:solidFill>
            <a:srgbClr val="405449">
              <a:alpha val="50000"/>
            </a:srgbClr>
          </a:solidFill>
          <a:ln/>
        </p:spPr>
      </p:sp>
      <p:sp>
        <p:nvSpPr>
          <p:cNvPr id="23" name="Text 20"/>
          <p:cNvSpPr/>
          <p:nvPr/>
        </p:nvSpPr>
        <p:spPr>
          <a:xfrm>
            <a:off x="870823" y="6577251"/>
            <a:ext cx="7586424" cy="3931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5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Success Metrics:</a:t>
            </a:r>
            <a:pPr algn="l" indent="0" marL="0">
              <a:lnSpc>
                <a:spcPts val="1500"/>
              </a:lnSpc>
              <a:buNone/>
            </a:pPr>
            <a:r>
              <a:rPr lang="en-US" sz="9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Track user adoption rates, transaction processing time, system uptime, and user satisfaction scores to measure the impact of your library management system and guide future enhancements.</a:t>
            </a:r>
            <a:endParaRPr lang="en-US" sz="950" dirty="0"/>
          </a:p>
        </p:txBody>
      </p:sp>
      <p:sp>
        <p:nvSpPr>
          <p:cNvPr id="24" name="Shape 21"/>
          <p:cNvSpPr/>
          <p:nvPr/>
        </p:nvSpPr>
        <p:spPr>
          <a:xfrm>
            <a:off x="686633" y="6439138"/>
            <a:ext cx="15240" cy="669369"/>
          </a:xfrm>
          <a:prstGeom prst="rect">
            <a:avLst/>
          </a:prstGeom>
          <a:solidFill>
            <a:srgbClr val="438951"/>
          </a:solidFill>
          <a:ln/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694730" y="891540"/>
            <a:ext cx="1312069" cy="373142"/>
          </a:xfrm>
          <a:prstGeom prst="roundRect">
            <a:avLst>
              <a:gd name="adj" fmla="val 38306"/>
            </a:avLst>
          </a:prstGeom>
          <a:solidFill>
            <a:srgbClr val="DDEEE0"/>
          </a:solidFill>
          <a:ln/>
        </p:spPr>
      </p:sp>
      <p:sp>
        <p:nvSpPr>
          <p:cNvPr id="4" name="Text 1"/>
          <p:cNvSpPr/>
          <p:nvPr/>
        </p:nvSpPr>
        <p:spPr>
          <a:xfrm>
            <a:off x="813792" y="951071"/>
            <a:ext cx="1073944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FOUNDATION</a:t>
            </a:r>
            <a:endParaRPr lang="en-US" sz="1250" dirty="0"/>
          </a:p>
        </p:txBody>
      </p:sp>
      <p:sp>
        <p:nvSpPr>
          <p:cNvPr id="5" name="Text 2"/>
          <p:cNvSpPr/>
          <p:nvPr/>
        </p:nvSpPr>
        <p:spPr>
          <a:xfrm>
            <a:off x="694730" y="1343978"/>
            <a:ext cx="7754541" cy="18609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Understanding the Core Requirements and User Personas</a:t>
            </a:r>
            <a:endParaRPr lang="en-US" sz="3900" dirty="0"/>
          </a:p>
        </p:txBody>
      </p:sp>
      <p:sp>
        <p:nvSpPr>
          <p:cNvPr id="6" name="Text 3"/>
          <p:cNvSpPr/>
          <p:nvPr/>
        </p:nvSpPr>
        <p:spPr>
          <a:xfrm>
            <a:off x="694730" y="3701177"/>
            <a:ext cx="3219450" cy="3721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Primary User Groups</a:t>
            </a:r>
            <a:endParaRPr lang="en-US" sz="2300" dirty="0"/>
          </a:p>
        </p:txBody>
      </p:sp>
      <p:sp>
        <p:nvSpPr>
          <p:cNvPr id="7" name="Text 4"/>
          <p:cNvSpPr/>
          <p:nvPr/>
        </p:nvSpPr>
        <p:spPr>
          <a:xfrm>
            <a:off x="694730" y="4271843"/>
            <a:ext cx="3635097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Librarians: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Need efficient tools for cataloging, issuing, and tracking books</a:t>
            </a:r>
            <a:endParaRPr lang="en-US" sz="1550" dirty="0"/>
          </a:p>
        </p:txBody>
      </p:sp>
      <p:sp>
        <p:nvSpPr>
          <p:cNvPr id="8" name="Text 5"/>
          <p:cNvSpPr/>
          <p:nvPr/>
        </p:nvSpPr>
        <p:spPr>
          <a:xfrm>
            <a:off x="694730" y="5293876"/>
            <a:ext cx="3635097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Members: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Want quick book search, reservation, and account management</a:t>
            </a:r>
            <a:endParaRPr lang="en-US" sz="1550" dirty="0"/>
          </a:p>
        </p:txBody>
      </p:sp>
      <p:sp>
        <p:nvSpPr>
          <p:cNvPr id="9" name="Text 6"/>
          <p:cNvSpPr/>
          <p:nvPr/>
        </p:nvSpPr>
        <p:spPr>
          <a:xfrm>
            <a:off x="694730" y="6315908"/>
            <a:ext cx="3635097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Administrators: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Require comprehensive reports, analytics, and system oversight</a:t>
            </a:r>
            <a:endParaRPr lang="en-US" sz="1550" dirty="0"/>
          </a:p>
        </p:txBody>
      </p:sp>
      <p:sp>
        <p:nvSpPr>
          <p:cNvPr id="10" name="Text 7"/>
          <p:cNvSpPr/>
          <p:nvPr/>
        </p:nvSpPr>
        <p:spPr>
          <a:xfrm>
            <a:off x="4821793" y="3701177"/>
            <a:ext cx="2977753" cy="3721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Core Pain Points</a:t>
            </a:r>
            <a:endParaRPr lang="en-US" sz="2300" dirty="0"/>
          </a:p>
        </p:txBody>
      </p:sp>
      <p:sp>
        <p:nvSpPr>
          <p:cNvPr id="11" name="Text 8"/>
          <p:cNvSpPr/>
          <p:nvPr/>
        </p:nvSpPr>
        <p:spPr>
          <a:xfrm>
            <a:off x="4821793" y="4271843"/>
            <a:ext cx="3635097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Manual record-keeping leads to errors and inconsistencies</a:t>
            </a:r>
            <a:endParaRPr lang="en-US" sz="1550" dirty="0"/>
          </a:p>
        </p:txBody>
      </p:sp>
      <p:sp>
        <p:nvSpPr>
          <p:cNvPr id="12" name="Text 9"/>
          <p:cNvSpPr/>
          <p:nvPr/>
        </p:nvSpPr>
        <p:spPr>
          <a:xfrm>
            <a:off x="4821793" y="4976336"/>
            <a:ext cx="3635097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Time-consuming searches waste staff and member time</a:t>
            </a:r>
            <a:endParaRPr lang="en-US" sz="1550" dirty="0"/>
          </a:p>
        </p:txBody>
      </p:sp>
      <p:sp>
        <p:nvSpPr>
          <p:cNvPr id="13" name="Text 10"/>
          <p:cNvSpPr/>
          <p:nvPr/>
        </p:nvSpPr>
        <p:spPr>
          <a:xfrm>
            <a:off x="4821793" y="5680829"/>
            <a:ext cx="3635097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No real-time visibility into book availability</a:t>
            </a:r>
            <a:endParaRPr lang="en-US" sz="1550" dirty="0"/>
          </a:p>
        </p:txBody>
      </p:sp>
      <p:sp>
        <p:nvSpPr>
          <p:cNvPr id="14" name="Text 11"/>
          <p:cNvSpPr/>
          <p:nvPr/>
        </p:nvSpPr>
        <p:spPr>
          <a:xfrm>
            <a:off x="4821793" y="6385322"/>
            <a:ext cx="3635097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Difficult fine calculation and payment tracking</a:t>
            </a:r>
            <a:endParaRPr lang="en-US" sz="15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1834634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2673310" y="2238375"/>
            <a:ext cx="1062276" cy="275630"/>
          </a:xfrm>
          <a:prstGeom prst="roundRect">
            <a:avLst>
              <a:gd name="adj" fmla="val 38342"/>
            </a:avLst>
          </a:prstGeom>
          <a:solidFill>
            <a:srgbClr val="DDEEE0"/>
          </a:solidFill>
          <a:ln/>
        </p:spPr>
      </p:sp>
      <p:sp>
        <p:nvSpPr>
          <p:cNvPr id="4" name="Text 1"/>
          <p:cNvSpPr/>
          <p:nvPr/>
        </p:nvSpPr>
        <p:spPr>
          <a:xfrm>
            <a:off x="2761298" y="2282309"/>
            <a:ext cx="886301" cy="1877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9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ARCHITECTURE</a:t>
            </a:r>
            <a:endParaRPr lang="en-US" sz="900" dirty="0"/>
          </a:p>
        </p:txBody>
      </p:sp>
      <p:sp>
        <p:nvSpPr>
          <p:cNvPr id="5" name="Text 2"/>
          <p:cNvSpPr/>
          <p:nvPr/>
        </p:nvSpPr>
        <p:spPr>
          <a:xfrm>
            <a:off x="2673310" y="2572703"/>
            <a:ext cx="9283660" cy="9172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600"/>
              </a:lnSpc>
              <a:buNone/>
            </a:pPr>
            <a:r>
              <a:rPr lang="en-US" sz="28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Database Design: Books, Members, Transactions, and Relationships</a:t>
            </a:r>
            <a:endParaRPr lang="en-US" sz="2850" dirty="0"/>
          </a:p>
        </p:txBody>
      </p:sp>
      <p:sp>
        <p:nvSpPr>
          <p:cNvPr id="6" name="Text 3"/>
          <p:cNvSpPr/>
          <p:nvPr/>
        </p:nvSpPr>
        <p:spPr>
          <a:xfrm>
            <a:off x="2673310" y="3710107"/>
            <a:ext cx="9283660" cy="4695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 well-structured database is the foundation of an efficient library management system. The relational model ensures data integrity and enables complex queries for reporting and analytics.</a:t>
            </a:r>
            <a:endParaRPr lang="en-US" sz="1150" dirty="0"/>
          </a:p>
        </p:txBody>
      </p:sp>
      <p:sp>
        <p:nvSpPr>
          <p:cNvPr id="7" name="Shape 4"/>
          <p:cNvSpPr/>
          <p:nvPr/>
        </p:nvSpPr>
        <p:spPr>
          <a:xfrm>
            <a:off x="2673310" y="4344710"/>
            <a:ext cx="4568428" cy="1667232"/>
          </a:xfrm>
          <a:prstGeom prst="roundRect">
            <a:avLst>
              <a:gd name="adj" fmla="val 7923"/>
            </a:avLst>
          </a:prstGeom>
          <a:solidFill>
            <a:srgbClr val="E8F3E8"/>
          </a:solidFill>
          <a:ln/>
        </p:spPr>
      </p:sp>
      <p:sp>
        <p:nvSpPr>
          <p:cNvPr id="8" name="Shape 5"/>
          <p:cNvSpPr/>
          <p:nvPr/>
        </p:nvSpPr>
        <p:spPr>
          <a:xfrm>
            <a:off x="2819995" y="4491395"/>
            <a:ext cx="440293" cy="440293"/>
          </a:xfrm>
          <a:prstGeom prst="roundRect">
            <a:avLst>
              <a:gd name="adj" fmla="val 20765912"/>
            </a:avLst>
          </a:prstGeom>
          <a:solidFill>
            <a:srgbClr val="438951"/>
          </a:solidFill>
          <a:ln/>
        </p:spPr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41082" y="4612481"/>
            <a:ext cx="198120" cy="198120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2819995" y="5078373"/>
            <a:ext cx="1834634" cy="2293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Books Table</a:t>
            </a:r>
            <a:endParaRPr lang="en-US" sz="1400" dirty="0"/>
          </a:p>
        </p:txBody>
      </p:sp>
      <p:sp>
        <p:nvSpPr>
          <p:cNvPr id="11" name="Text 7"/>
          <p:cNvSpPr/>
          <p:nvPr/>
        </p:nvSpPr>
        <p:spPr>
          <a:xfrm>
            <a:off x="2819995" y="5395674"/>
            <a:ext cx="4275058" cy="4695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ISBN, title, author, publisher, category, quantity, available copies, location</a:t>
            </a:r>
            <a:endParaRPr lang="en-US" sz="1150" dirty="0"/>
          </a:p>
        </p:txBody>
      </p:sp>
      <p:sp>
        <p:nvSpPr>
          <p:cNvPr id="12" name="Shape 8"/>
          <p:cNvSpPr/>
          <p:nvPr/>
        </p:nvSpPr>
        <p:spPr>
          <a:xfrm>
            <a:off x="7388423" y="4344710"/>
            <a:ext cx="4568547" cy="1667232"/>
          </a:xfrm>
          <a:prstGeom prst="roundRect">
            <a:avLst>
              <a:gd name="adj" fmla="val 7923"/>
            </a:avLst>
          </a:prstGeom>
          <a:solidFill>
            <a:srgbClr val="E8F3E8"/>
          </a:solidFill>
          <a:ln/>
        </p:spPr>
      </p:sp>
      <p:sp>
        <p:nvSpPr>
          <p:cNvPr id="13" name="Shape 9"/>
          <p:cNvSpPr/>
          <p:nvPr/>
        </p:nvSpPr>
        <p:spPr>
          <a:xfrm>
            <a:off x="7535108" y="4491395"/>
            <a:ext cx="440293" cy="440293"/>
          </a:xfrm>
          <a:prstGeom prst="roundRect">
            <a:avLst>
              <a:gd name="adj" fmla="val 20765912"/>
            </a:avLst>
          </a:prstGeom>
          <a:solidFill>
            <a:srgbClr val="438951"/>
          </a:solidFill>
          <a:ln/>
        </p:spPr>
      </p:sp>
      <p:pic>
        <p:nvPicPr>
          <p:cNvPr id="14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56195" y="4612481"/>
            <a:ext cx="198120" cy="198120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7535108" y="5078373"/>
            <a:ext cx="1834634" cy="2293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Members Table</a:t>
            </a:r>
            <a:endParaRPr lang="en-US" sz="1400" dirty="0"/>
          </a:p>
        </p:txBody>
      </p:sp>
      <p:sp>
        <p:nvSpPr>
          <p:cNvPr id="16" name="Text 11"/>
          <p:cNvSpPr/>
          <p:nvPr/>
        </p:nvSpPr>
        <p:spPr>
          <a:xfrm>
            <a:off x="7535108" y="5395674"/>
            <a:ext cx="4275177" cy="4695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Member ID, name, email, phone, address, membership type, registration date</a:t>
            </a:r>
            <a:endParaRPr lang="en-US" sz="1150" dirty="0"/>
          </a:p>
        </p:txBody>
      </p:sp>
      <p:sp>
        <p:nvSpPr>
          <p:cNvPr id="17" name="Shape 12"/>
          <p:cNvSpPr/>
          <p:nvPr/>
        </p:nvSpPr>
        <p:spPr>
          <a:xfrm>
            <a:off x="2673310" y="6158627"/>
            <a:ext cx="4568428" cy="1667232"/>
          </a:xfrm>
          <a:prstGeom prst="roundRect">
            <a:avLst>
              <a:gd name="adj" fmla="val 7923"/>
            </a:avLst>
          </a:prstGeom>
          <a:solidFill>
            <a:srgbClr val="E8F3E8"/>
          </a:solidFill>
          <a:ln/>
        </p:spPr>
      </p:sp>
      <p:sp>
        <p:nvSpPr>
          <p:cNvPr id="18" name="Shape 13"/>
          <p:cNvSpPr/>
          <p:nvPr/>
        </p:nvSpPr>
        <p:spPr>
          <a:xfrm>
            <a:off x="2819995" y="6305312"/>
            <a:ext cx="440293" cy="440293"/>
          </a:xfrm>
          <a:prstGeom prst="roundRect">
            <a:avLst>
              <a:gd name="adj" fmla="val 20765912"/>
            </a:avLst>
          </a:prstGeom>
          <a:solidFill>
            <a:srgbClr val="438951"/>
          </a:solidFill>
          <a:ln/>
        </p:spPr>
      </p:sp>
      <p:pic>
        <p:nvPicPr>
          <p:cNvPr id="19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941082" y="6426398"/>
            <a:ext cx="198120" cy="198120"/>
          </a:xfrm>
          <a:prstGeom prst="rect">
            <a:avLst/>
          </a:prstGeom>
        </p:spPr>
      </p:pic>
      <p:sp>
        <p:nvSpPr>
          <p:cNvPr id="20" name="Text 14"/>
          <p:cNvSpPr/>
          <p:nvPr/>
        </p:nvSpPr>
        <p:spPr>
          <a:xfrm>
            <a:off x="2819995" y="6892290"/>
            <a:ext cx="1834634" cy="2293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Transactions Table</a:t>
            </a:r>
            <a:endParaRPr lang="en-US" sz="1400" dirty="0"/>
          </a:p>
        </p:txBody>
      </p:sp>
      <p:sp>
        <p:nvSpPr>
          <p:cNvPr id="21" name="Text 15"/>
          <p:cNvSpPr/>
          <p:nvPr/>
        </p:nvSpPr>
        <p:spPr>
          <a:xfrm>
            <a:off x="2819995" y="7209592"/>
            <a:ext cx="4275058" cy="4695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Transaction ID, book ID, member ID, issue date, due date, return date, fine amount</a:t>
            </a:r>
            <a:endParaRPr lang="en-US" sz="1150" dirty="0"/>
          </a:p>
        </p:txBody>
      </p:sp>
      <p:sp>
        <p:nvSpPr>
          <p:cNvPr id="22" name="Shape 16"/>
          <p:cNvSpPr/>
          <p:nvPr/>
        </p:nvSpPr>
        <p:spPr>
          <a:xfrm>
            <a:off x="7388423" y="6158627"/>
            <a:ext cx="4568547" cy="1667232"/>
          </a:xfrm>
          <a:prstGeom prst="roundRect">
            <a:avLst>
              <a:gd name="adj" fmla="val 7923"/>
            </a:avLst>
          </a:prstGeom>
          <a:solidFill>
            <a:srgbClr val="E8F3E8"/>
          </a:solidFill>
          <a:ln/>
        </p:spPr>
      </p:sp>
      <p:sp>
        <p:nvSpPr>
          <p:cNvPr id="23" name="Shape 17"/>
          <p:cNvSpPr/>
          <p:nvPr/>
        </p:nvSpPr>
        <p:spPr>
          <a:xfrm>
            <a:off x="7535108" y="6305312"/>
            <a:ext cx="440293" cy="440293"/>
          </a:xfrm>
          <a:prstGeom prst="roundRect">
            <a:avLst>
              <a:gd name="adj" fmla="val 20765912"/>
            </a:avLst>
          </a:prstGeom>
          <a:solidFill>
            <a:srgbClr val="438951"/>
          </a:solidFill>
          <a:ln/>
        </p:spPr>
      </p:sp>
      <p:pic>
        <p:nvPicPr>
          <p:cNvPr id="24" name="Image 4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656195" y="6426398"/>
            <a:ext cx="198120" cy="198120"/>
          </a:xfrm>
          <a:prstGeom prst="rect">
            <a:avLst/>
          </a:prstGeom>
        </p:spPr>
      </p:pic>
      <p:sp>
        <p:nvSpPr>
          <p:cNvPr id="25" name="Text 18"/>
          <p:cNvSpPr/>
          <p:nvPr/>
        </p:nvSpPr>
        <p:spPr>
          <a:xfrm>
            <a:off x="7535108" y="6892290"/>
            <a:ext cx="1834634" cy="2293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Relationships</a:t>
            </a:r>
            <a:endParaRPr lang="en-US" sz="1400" dirty="0"/>
          </a:p>
        </p:txBody>
      </p:sp>
      <p:sp>
        <p:nvSpPr>
          <p:cNvPr id="26" name="Text 19"/>
          <p:cNvSpPr/>
          <p:nvPr/>
        </p:nvSpPr>
        <p:spPr>
          <a:xfrm>
            <a:off x="7535108" y="7209592"/>
            <a:ext cx="4275177" cy="4695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Foreign keys connect tables: members borrow multiple books, books have multiple transaction records</a:t>
            </a:r>
            <a:endParaRPr lang="en-US" sz="11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949285" y="690086"/>
            <a:ext cx="1057989" cy="378381"/>
          </a:xfrm>
          <a:prstGeom prst="roundRect">
            <a:avLst>
              <a:gd name="adj" fmla="val 38303"/>
            </a:avLst>
          </a:prstGeom>
          <a:solidFill>
            <a:srgbClr val="DDEEE0"/>
          </a:solidFill>
          <a:ln/>
        </p:spPr>
      </p:sp>
      <p:sp>
        <p:nvSpPr>
          <p:cNvPr id="3" name="Text 1"/>
          <p:cNvSpPr/>
          <p:nvPr/>
        </p:nvSpPr>
        <p:spPr>
          <a:xfrm>
            <a:off x="1070015" y="750451"/>
            <a:ext cx="816531" cy="2576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FEATURES</a:t>
            </a:r>
            <a:endParaRPr lang="en-US" sz="1250" dirty="0"/>
          </a:p>
        </p:txBody>
      </p:sp>
      <p:sp>
        <p:nvSpPr>
          <p:cNvPr id="4" name="Text 2"/>
          <p:cNvSpPr/>
          <p:nvPr/>
        </p:nvSpPr>
        <p:spPr>
          <a:xfrm>
            <a:off x="949285" y="1148953"/>
            <a:ext cx="12731710" cy="12580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950"/>
              </a:lnSpc>
              <a:buNone/>
            </a:pPr>
            <a:r>
              <a:rPr lang="en-US" sz="39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Essential Features: Check-in, Check-out, Search, and Inventory Tracking</a:t>
            </a:r>
            <a:endParaRPr lang="en-US" sz="39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49285" y="2708791"/>
            <a:ext cx="1006435" cy="1207651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2156936" y="2910007"/>
            <a:ext cx="2516148" cy="3144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Advanced Search</a:t>
            </a:r>
            <a:endParaRPr lang="en-US" sz="1950" dirty="0"/>
          </a:p>
        </p:txBody>
      </p:sp>
      <p:sp>
        <p:nvSpPr>
          <p:cNvPr id="7" name="Text 4"/>
          <p:cNvSpPr/>
          <p:nvPr/>
        </p:nvSpPr>
        <p:spPr>
          <a:xfrm>
            <a:off x="2156936" y="3345180"/>
            <a:ext cx="11524059" cy="3220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Multi-criteria search by title, author, ISBN, category, or keywords with filters for availability and location</a:t>
            </a:r>
            <a:endParaRPr lang="en-US" sz="155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285" y="3916442"/>
            <a:ext cx="1006435" cy="1207651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2156936" y="4117657"/>
            <a:ext cx="2516148" cy="3144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Book Issuing</a:t>
            </a:r>
            <a:endParaRPr lang="en-US" sz="1950" dirty="0"/>
          </a:p>
        </p:txBody>
      </p:sp>
      <p:sp>
        <p:nvSpPr>
          <p:cNvPr id="10" name="Text 6"/>
          <p:cNvSpPr/>
          <p:nvPr/>
        </p:nvSpPr>
        <p:spPr>
          <a:xfrm>
            <a:off x="2156936" y="4552831"/>
            <a:ext cx="11524059" cy="3220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Scan or enter book ID, verify member eligibility, set due dates, print receipt, update inventory automatically</a:t>
            </a:r>
            <a:endParaRPr lang="en-US" sz="1550" dirty="0"/>
          </a:p>
        </p:txBody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285" y="5124093"/>
            <a:ext cx="1006435" cy="1207651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2156936" y="5325308"/>
            <a:ext cx="2516148" cy="3144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Book Returns</a:t>
            </a:r>
            <a:endParaRPr lang="en-US" sz="1950" dirty="0"/>
          </a:p>
        </p:txBody>
      </p:sp>
      <p:sp>
        <p:nvSpPr>
          <p:cNvPr id="13" name="Text 8"/>
          <p:cNvSpPr/>
          <p:nvPr/>
        </p:nvSpPr>
        <p:spPr>
          <a:xfrm>
            <a:off x="2156936" y="5760482"/>
            <a:ext cx="11524059" cy="3220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Process returns, calculate fines for overdue items, update availability status, send confirmation notifications</a:t>
            </a:r>
            <a:endParaRPr lang="en-US" sz="1550" dirty="0"/>
          </a:p>
        </p:txBody>
      </p:sp>
      <p:pic>
        <p:nvPicPr>
          <p:cNvPr id="14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9285" y="6331744"/>
            <a:ext cx="1006435" cy="1207651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2156936" y="6532959"/>
            <a:ext cx="2994065" cy="3144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Inventory Management</a:t>
            </a:r>
            <a:endParaRPr lang="en-US" sz="1950" dirty="0"/>
          </a:p>
        </p:txBody>
      </p:sp>
      <p:sp>
        <p:nvSpPr>
          <p:cNvPr id="16" name="Text 10"/>
          <p:cNvSpPr/>
          <p:nvPr/>
        </p:nvSpPr>
        <p:spPr>
          <a:xfrm>
            <a:off x="2156936" y="6968133"/>
            <a:ext cx="11524059" cy="3220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Real-time tracking of all books, automated alerts for low stock, damaged items reporting, and audit trail</a:t>
            </a:r>
            <a:endParaRPr lang="en-US" sz="15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248257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1626989" y="2743319"/>
            <a:ext cx="763072" cy="338138"/>
          </a:xfrm>
          <a:prstGeom prst="roundRect">
            <a:avLst>
              <a:gd name="adj" fmla="val 38299"/>
            </a:avLst>
          </a:prstGeom>
          <a:solidFill>
            <a:srgbClr val="DDEEE0"/>
          </a:solidFill>
          <a:ln/>
        </p:spPr>
      </p:sp>
      <p:sp>
        <p:nvSpPr>
          <p:cNvPr id="4" name="Text 1"/>
          <p:cNvSpPr/>
          <p:nvPr/>
        </p:nvSpPr>
        <p:spPr>
          <a:xfrm>
            <a:off x="1734860" y="2797254"/>
            <a:ext cx="547330" cy="2302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DESIGN</a:t>
            </a:r>
            <a:endParaRPr lang="en-US" sz="1100" dirty="0"/>
          </a:p>
        </p:txBody>
      </p:sp>
      <p:sp>
        <p:nvSpPr>
          <p:cNvPr id="5" name="Text 2"/>
          <p:cNvSpPr/>
          <p:nvPr/>
        </p:nvSpPr>
        <p:spPr>
          <a:xfrm>
            <a:off x="1626989" y="3153370"/>
            <a:ext cx="11376303" cy="11241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400"/>
              </a:lnSpc>
              <a:buNone/>
            </a:pPr>
            <a:r>
              <a:rPr lang="en-US" sz="35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User Interface Design: Staff Dashboard and Member Portal</a:t>
            </a:r>
            <a:endParaRPr lang="en-US" sz="3500" dirty="0"/>
          </a:p>
        </p:txBody>
      </p:sp>
      <p:sp>
        <p:nvSpPr>
          <p:cNvPr id="6" name="Text 3"/>
          <p:cNvSpPr/>
          <p:nvPr/>
        </p:nvSpPr>
        <p:spPr>
          <a:xfrm>
            <a:off x="1626989" y="4727019"/>
            <a:ext cx="2697837" cy="3371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Staff Dashboard</a:t>
            </a:r>
            <a:endParaRPr lang="en-US" sz="2100" dirty="0"/>
          </a:p>
        </p:txBody>
      </p:sp>
      <p:sp>
        <p:nvSpPr>
          <p:cNvPr id="7" name="Text 4"/>
          <p:cNvSpPr/>
          <p:nvPr/>
        </p:nvSpPr>
        <p:spPr>
          <a:xfrm>
            <a:off x="1626989" y="5243989"/>
            <a:ext cx="5468660" cy="2877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Intuitive interface designed for speed and efficiency:</a:t>
            </a:r>
            <a:endParaRPr lang="en-US" sz="1400" dirty="0"/>
          </a:p>
        </p:txBody>
      </p:sp>
      <p:sp>
        <p:nvSpPr>
          <p:cNvPr id="8" name="Text 5"/>
          <p:cNvSpPr/>
          <p:nvPr/>
        </p:nvSpPr>
        <p:spPr>
          <a:xfrm>
            <a:off x="1626989" y="5693569"/>
            <a:ext cx="5468660" cy="2877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Quick actions: issue, return, search, add new books</a:t>
            </a:r>
            <a:endParaRPr lang="en-US" sz="1400" dirty="0"/>
          </a:p>
        </p:txBody>
      </p:sp>
      <p:sp>
        <p:nvSpPr>
          <p:cNvPr id="9" name="Text 6"/>
          <p:cNvSpPr/>
          <p:nvPr/>
        </p:nvSpPr>
        <p:spPr>
          <a:xfrm>
            <a:off x="1626989" y="6044208"/>
            <a:ext cx="5468660" cy="5755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Daily statistics: books issued today, overdue items, reservations</a:t>
            </a:r>
            <a:endParaRPr lang="en-US" sz="1400" dirty="0"/>
          </a:p>
        </p:txBody>
      </p:sp>
      <p:sp>
        <p:nvSpPr>
          <p:cNvPr id="10" name="Text 7"/>
          <p:cNvSpPr/>
          <p:nvPr/>
        </p:nvSpPr>
        <p:spPr>
          <a:xfrm>
            <a:off x="1626989" y="6682621"/>
            <a:ext cx="5468660" cy="2877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Member lookup with transaction history</a:t>
            </a:r>
            <a:endParaRPr lang="en-US" sz="1400" dirty="0"/>
          </a:p>
        </p:txBody>
      </p:sp>
      <p:sp>
        <p:nvSpPr>
          <p:cNvPr id="11" name="Text 8"/>
          <p:cNvSpPr/>
          <p:nvPr/>
        </p:nvSpPr>
        <p:spPr>
          <a:xfrm>
            <a:off x="1626989" y="7033260"/>
            <a:ext cx="5468660" cy="2877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Report generation and export tools</a:t>
            </a:r>
            <a:endParaRPr lang="en-US" sz="1400" dirty="0"/>
          </a:p>
        </p:txBody>
      </p:sp>
      <p:sp>
        <p:nvSpPr>
          <p:cNvPr id="12" name="Text 9"/>
          <p:cNvSpPr/>
          <p:nvPr/>
        </p:nvSpPr>
        <p:spPr>
          <a:xfrm>
            <a:off x="1626989" y="7383899"/>
            <a:ext cx="5468660" cy="2877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Bulk operations for cataloging efficiency</a:t>
            </a:r>
            <a:endParaRPr lang="en-US" sz="1400" dirty="0"/>
          </a:p>
        </p:txBody>
      </p:sp>
      <p:sp>
        <p:nvSpPr>
          <p:cNvPr id="13" name="Text 10"/>
          <p:cNvSpPr/>
          <p:nvPr/>
        </p:nvSpPr>
        <p:spPr>
          <a:xfrm>
            <a:off x="7542133" y="4727019"/>
            <a:ext cx="2697837" cy="3371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Member Portal</a:t>
            </a:r>
            <a:endParaRPr lang="en-US" sz="2100" dirty="0"/>
          </a:p>
        </p:txBody>
      </p:sp>
      <p:sp>
        <p:nvSpPr>
          <p:cNvPr id="14" name="Text 11"/>
          <p:cNvSpPr/>
          <p:nvPr/>
        </p:nvSpPr>
        <p:spPr>
          <a:xfrm>
            <a:off x="7542133" y="5243989"/>
            <a:ext cx="5468660" cy="2877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Self-service features empower library members:</a:t>
            </a:r>
            <a:endParaRPr lang="en-US" sz="1400" dirty="0"/>
          </a:p>
        </p:txBody>
      </p:sp>
      <p:sp>
        <p:nvSpPr>
          <p:cNvPr id="15" name="Text 12"/>
          <p:cNvSpPr/>
          <p:nvPr/>
        </p:nvSpPr>
        <p:spPr>
          <a:xfrm>
            <a:off x="7542133" y="5693569"/>
            <a:ext cx="5468660" cy="2877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Browse and search entire catalog online</a:t>
            </a:r>
            <a:endParaRPr lang="en-US" sz="1400" dirty="0"/>
          </a:p>
        </p:txBody>
      </p:sp>
      <p:sp>
        <p:nvSpPr>
          <p:cNvPr id="16" name="Text 13"/>
          <p:cNvSpPr/>
          <p:nvPr/>
        </p:nvSpPr>
        <p:spPr>
          <a:xfrm>
            <a:off x="7542133" y="6044208"/>
            <a:ext cx="5468660" cy="2877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View current checkouts and due dates</a:t>
            </a:r>
            <a:endParaRPr lang="en-US" sz="1400" dirty="0"/>
          </a:p>
        </p:txBody>
      </p:sp>
      <p:sp>
        <p:nvSpPr>
          <p:cNvPr id="17" name="Text 14"/>
          <p:cNvSpPr/>
          <p:nvPr/>
        </p:nvSpPr>
        <p:spPr>
          <a:xfrm>
            <a:off x="7542133" y="6394847"/>
            <a:ext cx="5468660" cy="2877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Reserve books and join waitlists</a:t>
            </a:r>
            <a:endParaRPr lang="en-US" sz="1400" dirty="0"/>
          </a:p>
        </p:txBody>
      </p:sp>
      <p:sp>
        <p:nvSpPr>
          <p:cNvPr id="18" name="Text 15"/>
          <p:cNvSpPr/>
          <p:nvPr/>
        </p:nvSpPr>
        <p:spPr>
          <a:xfrm>
            <a:off x="7542133" y="6745486"/>
            <a:ext cx="5468660" cy="2877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Pay fines online securely</a:t>
            </a:r>
            <a:endParaRPr lang="en-US" sz="1400" dirty="0"/>
          </a:p>
        </p:txBody>
      </p:sp>
      <p:sp>
        <p:nvSpPr>
          <p:cNvPr id="19" name="Text 16"/>
          <p:cNvSpPr/>
          <p:nvPr/>
        </p:nvSpPr>
        <p:spPr>
          <a:xfrm>
            <a:off x="7542133" y="7096125"/>
            <a:ext cx="5468660" cy="2877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Update profile and contact information</a:t>
            </a:r>
            <a:endParaRPr lang="en-US" sz="14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580674" y="502206"/>
            <a:ext cx="1196340" cy="340519"/>
          </a:xfrm>
          <a:prstGeom prst="roundRect">
            <a:avLst>
              <a:gd name="adj" fmla="val 38340"/>
            </a:avLst>
          </a:prstGeom>
          <a:solidFill>
            <a:srgbClr val="DDEEE0"/>
          </a:solidFill>
          <a:ln/>
        </p:spPr>
      </p:sp>
      <p:sp>
        <p:nvSpPr>
          <p:cNvPr id="3" name="Text 1"/>
          <p:cNvSpPr/>
          <p:nvPr/>
        </p:nvSpPr>
        <p:spPr>
          <a:xfrm>
            <a:off x="1689378" y="556498"/>
            <a:ext cx="978932" cy="2319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TECHNOLOGY</a:t>
            </a:r>
            <a:endParaRPr lang="en-US" sz="1100" dirty="0"/>
          </a:p>
        </p:txBody>
      </p:sp>
      <p:sp>
        <p:nvSpPr>
          <p:cNvPr id="4" name="Text 2"/>
          <p:cNvSpPr/>
          <p:nvPr/>
        </p:nvSpPr>
        <p:spPr>
          <a:xfrm>
            <a:off x="1580674" y="915233"/>
            <a:ext cx="11468933" cy="11329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Technology Stack Selection: Frontend, Backend, and Database Options</a:t>
            </a:r>
            <a:endParaRPr lang="en-US" sz="3550" dirty="0"/>
          </a:p>
        </p:txBody>
      </p:sp>
      <p:sp>
        <p:nvSpPr>
          <p:cNvPr id="5" name="Shape 3"/>
          <p:cNvSpPr/>
          <p:nvPr/>
        </p:nvSpPr>
        <p:spPr>
          <a:xfrm>
            <a:off x="1580674" y="2320171"/>
            <a:ext cx="5643801" cy="2612946"/>
          </a:xfrm>
          <a:prstGeom prst="roundRect">
            <a:avLst>
              <a:gd name="adj" fmla="val 6246"/>
            </a:avLst>
          </a:prstGeom>
          <a:solidFill>
            <a:srgbClr val="FAFFFA"/>
          </a:solidFill>
          <a:ln w="22860">
            <a:solidFill>
              <a:srgbClr val="CED9CE"/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1603534" y="2343031"/>
            <a:ext cx="5598081" cy="543878"/>
          </a:xfrm>
          <a:prstGeom prst="roundRect">
            <a:avLst>
              <a:gd name="adj" fmla="val 24962"/>
            </a:avLst>
          </a:prstGeom>
          <a:solidFill>
            <a:srgbClr val="E8F3E8"/>
          </a:solidFill>
          <a:ln/>
        </p:spPr>
      </p:sp>
      <p:sp>
        <p:nvSpPr>
          <p:cNvPr id="7" name="Text 5"/>
          <p:cNvSpPr/>
          <p:nvPr/>
        </p:nvSpPr>
        <p:spPr>
          <a:xfrm>
            <a:off x="4266605" y="2444948"/>
            <a:ext cx="271939" cy="3399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21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1</a:t>
            </a:r>
            <a:endParaRPr lang="en-US" sz="2100" dirty="0"/>
          </a:p>
        </p:txBody>
      </p:sp>
      <p:sp>
        <p:nvSpPr>
          <p:cNvPr id="8" name="Text 6"/>
          <p:cNvSpPr/>
          <p:nvPr/>
        </p:nvSpPr>
        <p:spPr>
          <a:xfrm>
            <a:off x="1784747" y="3068122"/>
            <a:ext cx="2643426" cy="283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Frontend Technologies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1784747" y="3460194"/>
            <a:ext cx="5235654" cy="5800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Web: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React.js or Vue.js for responsive, dynamic interfaces with excellent user experience</a:t>
            </a:r>
            <a:endParaRPr lang="en-US" sz="1400" dirty="0"/>
          </a:p>
        </p:txBody>
      </p:sp>
      <p:sp>
        <p:nvSpPr>
          <p:cNvPr id="10" name="Text 8"/>
          <p:cNvSpPr/>
          <p:nvPr/>
        </p:nvSpPr>
        <p:spPr>
          <a:xfrm>
            <a:off x="1784747" y="4148971"/>
            <a:ext cx="5235654" cy="5800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Mobile: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React Native or Flutter for cross-platform mobile applications</a:t>
            </a:r>
            <a:endParaRPr lang="en-US" sz="1400" dirty="0"/>
          </a:p>
        </p:txBody>
      </p:sp>
      <p:sp>
        <p:nvSpPr>
          <p:cNvPr id="11" name="Shape 9"/>
          <p:cNvSpPr/>
          <p:nvPr/>
        </p:nvSpPr>
        <p:spPr>
          <a:xfrm>
            <a:off x="7405688" y="2320171"/>
            <a:ext cx="5643920" cy="2612946"/>
          </a:xfrm>
          <a:prstGeom prst="roundRect">
            <a:avLst>
              <a:gd name="adj" fmla="val 6246"/>
            </a:avLst>
          </a:prstGeom>
          <a:solidFill>
            <a:srgbClr val="FAFFFA"/>
          </a:solidFill>
          <a:ln w="22860">
            <a:solidFill>
              <a:srgbClr val="CED9CE"/>
            </a:solidFill>
            <a:prstDash val="solid"/>
          </a:ln>
        </p:spPr>
      </p:sp>
      <p:sp>
        <p:nvSpPr>
          <p:cNvPr id="12" name="Shape 10"/>
          <p:cNvSpPr/>
          <p:nvPr/>
        </p:nvSpPr>
        <p:spPr>
          <a:xfrm>
            <a:off x="7428548" y="2343031"/>
            <a:ext cx="5598200" cy="543878"/>
          </a:xfrm>
          <a:prstGeom prst="roundRect">
            <a:avLst>
              <a:gd name="adj" fmla="val 24962"/>
            </a:avLst>
          </a:prstGeom>
          <a:solidFill>
            <a:srgbClr val="E8F3E8"/>
          </a:solidFill>
          <a:ln/>
        </p:spPr>
      </p:sp>
      <p:sp>
        <p:nvSpPr>
          <p:cNvPr id="13" name="Text 11"/>
          <p:cNvSpPr/>
          <p:nvPr/>
        </p:nvSpPr>
        <p:spPr>
          <a:xfrm>
            <a:off x="10091618" y="2444948"/>
            <a:ext cx="271939" cy="3399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21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2</a:t>
            </a:r>
            <a:endParaRPr lang="en-US" sz="2100" dirty="0"/>
          </a:p>
        </p:txBody>
      </p:sp>
      <p:sp>
        <p:nvSpPr>
          <p:cNvPr id="14" name="Text 12"/>
          <p:cNvSpPr/>
          <p:nvPr/>
        </p:nvSpPr>
        <p:spPr>
          <a:xfrm>
            <a:off x="7609761" y="3068122"/>
            <a:ext cx="2394228" cy="283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Backend Framework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609761" y="3460194"/>
            <a:ext cx="5235773" cy="5800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Options: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Node.js with Express, Python with Django/Flask, or Java with Spring Boot</a:t>
            </a:r>
            <a:endParaRPr lang="en-US" sz="1400" dirty="0"/>
          </a:p>
        </p:txBody>
      </p:sp>
      <p:sp>
        <p:nvSpPr>
          <p:cNvPr id="16" name="Text 14"/>
          <p:cNvSpPr/>
          <p:nvPr/>
        </p:nvSpPr>
        <p:spPr>
          <a:xfrm>
            <a:off x="7609761" y="4148971"/>
            <a:ext cx="5235773" cy="5800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APIs: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RESTful architecture for scalability and third-party integration</a:t>
            </a:r>
            <a:endParaRPr lang="en-US" sz="1400" dirty="0"/>
          </a:p>
        </p:txBody>
      </p:sp>
      <p:sp>
        <p:nvSpPr>
          <p:cNvPr id="17" name="Shape 15"/>
          <p:cNvSpPr/>
          <p:nvPr/>
        </p:nvSpPr>
        <p:spPr>
          <a:xfrm>
            <a:off x="1580674" y="5114330"/>
            <a:ext cx="5643801" cy="2612946"/>
          </a:xfrm>
          <a:prstGeom prst="roundRect">
            <a:avLst>
              <a:gd name="adj" fmla="val 6246"/>
            </a:avLst>
          </a:prstGeom>
          <a:solidFill>
            <a:srgbClr val="FAFFFA"/>
          </a:solidFill>
          <a:ln w="22860">
            <a:solidFill>
              <a:srgbClr val="CED9CE"/>
            </a:solidFill>
            <a:prstDash val="solid"/>
          </a:ln>
        </p:spPr>
      </p:sp>
      <p:sp>
        <p:nvSpPr>
          <p:cNvPr id="18" name="Shape 16"/>
          <p:cNvSpPr/>
          <p:nvPr/>
        </p:nvSpPr>
        <p:spPr>
          <a:xfrm>
            <a:off x="1603534" y="5137190"/>
            <a:ext cx="5598081" cy="543878"/>
          </a:xfrm>
          <a:prstGeom prst="roundRect">
            <a:avLst>
              <a:gd name="adj" fmla="val 24962"/>
            </a:avLst>
          </a:prstGeom>
          <a:solidFill>
            <a:srgbClr val="E8F3E8"/>
          </a:solidFill>
          <a:ln/>
        </p:spPr>
      </p:sp>
      <p:sp>
        <p:nvSpPr>
          <p:cNvPr id="19" name="Text 17"/>
          <p:cNvSpPr/>
          <p:nvPr/>
        </p:nvSpPr>
        <p:spPr>
          <a:xfrm>
            <a:off x="4266605" y="5239107"/>
            <a:ext cx="271939" cy="3399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21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3</a:t>
            </a:r>
            <a:endParaRPr lang="en-US" sz="2100" dirty="0"/>
          </a:p>
        </p:txBody>
      </p:sp>
      <p:sp>
        <p:nvSpPr>
          <p:cNvPr id="20" name="Text 18"/>
          <p:cNvSpPr/>
          <p:nvPr/>
        </p:nvSpPr>
        <p:spPr>
          <a:xfrm>
            <a:off x="1784747" y="5862280"/>
            <a:ext cx="2266593" cy="283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Database Solution</a:t>
            </a:r>
            <a:endParaRPr lang="en-US" sz="1750" dirty="0"/>
          </a:p>
        </p:txBody>
      </p:sp>
      <p:sp>
        <p:nvSpPr>
          <p:cNvPr id="21" name="Text 19"/>
          <p:cNvSpPr/>
          <p:nvPr/>
        </p:nvSpPr>
        <p:spPr>
          <a:xfrm>
            <a:off x="1784747" y="6254353"/>
            <a:ext cx="5235654" cy="5800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Relational: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PostgreSQL or MySQL for structured data with complex relationships</a:t>
            </a:r>
            <a:endParaRPr lang="en-US" sz="1400" dirty="0"/>
          </a:p>
        </p:txBody>
      </p:sp>
      <p:sp>
        <p:nvSpPr>
          <p:cNvPr id="22" name="Text 20"/>
          <p:cNvSpPr/>
          <p:nvPr/>
        </p:nvSpPr>
        <p:spPr>
          <a:xfrm>
            <a:off x="1784747" y="6943130"/>
            <a:ext cx="5235654" cy="5800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Alternative: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MongoDB for flexible document storage and rapid development</a:t>
            </a:r>
            <a:endParaRPr lang="en-US" sz="1400" dirty="0"/>
          </a:p>
        </p:txBody>
      </p:sp>
      <p:sp>
        <p:nvSpPr>
          <p:cNvPr id="23" name="Shape 21"/>
          <p:cNvSpPr/>
          <p:nvPr/>
        </p:nvSpPr>
        <p:spPr>
          <a:xfrm>
            <a:off x="7405688" y="5114330"/>
            <a:ext cx="5643920" cy="2612946"/>
          </a:xfrm>
          <a:prstGeom prst="roundRect">
            <a:avLst>
              <a:gd name="adj" fmla="val 6246"/>
            </a:avLst>
          </a:prstGeom>
          <a:solidFill>
            <a:srgbClr val="FAFFFA"/>
          </a:solidFill>
          <a:ln w="22860">
            <a:solidFill>
              <a:srgbClr val="CED9CE"/>
            </a:solidFill>
            <a:prstDash val="solid"/>
          </a:ln>
        </p:spPr>
      </p:sp>
      <p:sp>
        <p:nvSpPr>
          <p:cNvPr id="24" name="Shape 22"/>
          <p:cNvSpPr/>
          <p:nvPr/>
        </p:nvSpPr>
        <p:spPr>
          <a:xfrm>
            <a:off x="7428548" y="5137190"/>
            <a:ext cx="5598200" cy="543878"/>
          </a:xfrm>
          <a:prstGeom prst="roundRect">
            <a:avLst>
              <a:gd name="adj" fmla="val 24962"/>
            </a:avLst>
          </a:prstGeom>
          <a:solidFill>
            <a:srgbClr val="E8F3E8"/>
          </a:solidFill>
          <a:ln/>
        </p:spPr>
      </p:sp>
      <p:sp>
        <p:nvSpPr>
          <p:cNvPr id="25" name="Text 23"/>
          <p:cNvSpPr/>
          <p:nvPr/>
        </p:nvSpPr>
        <p:spPr>
          <a:xfrm>
            <a:off x="10091618" y="5239107"/>
            <a:ext cx="271939" cy="3399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21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4</a:t>
            </a:r>
            <a:endParaRPr lang="en-US" sz="2100" dirty="0"/>
          </a:p>
        </p:txBody>
      </p:sp>
      <p:sp>
        <p:nvSpPr>
          <p:cNvPr id="26" name="Text 24"/>
          <p:cNvSpPr/>
          <p:nvPr/>
        </p:nvSpPr>
        <p:spPr>
          <a:xfrm>
            <a:off x="7609761" y="5862280"/>
            <a:ext cx="2266593" cy="283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Additional Tools</a:t>
            </a:r>
            <a:endParaRPr lang="en-US" sz="1750" dirty="0"/>
          </a:p>
        </p:txBody>
      </p:sp>
      <p:sp>
        <p:nvSpPr>
          <p:cNvPr id="27" name="Text 25"/>
          <p:cNvSpPr/>
          <p:nvPr/>
        </p:nvSpPr>
        <p:spPr>
          <a:xfrm>
            <a:off x="7609761" y="6254353"/>
            <a:ext cx="5235773" cy="5800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Version Control: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Git with GitHub/GitLab for collaborative development</a:t>
            </a:r>
            <a:endParaRPr lang="en-US" sz="1400" dirty="0"/>
          </a:p>
        </p:txBody>
      </p:sp>
      <p:sp>
        <p:nvSpPr>
          <p:cNvPr id="28" name="Text 26"/>
          <p:cNvSpPr/>
          <p:nvPr/>
        </p:nvSpPr>
        <p:spPr>
          <a:xfrm>
            <a:off x="7609761" y="6943130"/>
            <a:ext cx="5235773" cy="5800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Deployment: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Docker containers with AWS, Azure, or Google Cloud hosting</a:t>
            </a:r>
            <a:endParaRPr lang="en-US" sz="14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556022" y="685919"/>
            <a:ext cx="844034" cy="298490"/>
          </a:xfrm>
          <a:prstGeom prst="roundRect">
            <a:avLst>
              <a:gd name="adj" fmla="val 38321"/>
            </a:avLst>
          </a:prstGeom>
          <a:solidFill>
            <a:srgbClr val="DDEEE0"/>
          </a:solidFill>
          <a:ln/>
        </p:spPr>
      </p:sp>
      <p:sp>
        <p:nvSpPr>
          <p:cNvPr id="4" name="Text 1"/>
          <p:cNvSpPr/>
          <p:nvPr/>
        </p:nvSpPr>
        <p:spPr>
          <a:xfrm>
            <a:off x="651272" y="733544"/>
            <a:ext cx="653534" cy="2032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ROADMAP</a:t>
            </a:r>
            <a:endParaRPr lang="en-US" sz="1000" dirty="0"/>
          </a:p>
        </p:txBody>
      </p:sp>
      <p:sp>
        <p:nvSpPr>
          <p:cNvPr id="5" name="Text 2"/>
          <p:cNvSpPr/>
          <p:nvPr/>
        </p:nvSpPr>
        <p:spPr>
          <a:xfrm>
            <a:off x="556022" y="1047869"/>
            <a:ext cx="8031956" cy="9929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900"/>
              </a:lnSpc>
              <a:buNone/>
            </a:pPr>
            <a:r>
              <a:rPr lang="en-US" sz="31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Implementation Phases: MVP to Full-Featured System</a:t>
            </a:r>
            <a:endParaRPr lang="en-US" sz="3100" dirty="0"/>
          </a:p>
        </p:txBody>
      </p:sp>
      <p:sp>
        <p:nvSpPr>
          <p:cNvPr id="6" name="Text 3"/>
          <p:cNvSpPr/>
          <p:nvPr/>
        </p:nvSpPr>
        <p:spPr>
          <a:xfrm>
            <a:off x="556022" y="2279094"/>
            <a:ext cx="8031956" cy="508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 phased approach ensures manageable development cycles with continuous value delivery and user feedback integration.</a:t>
            </a:r>
            <a:endParaRPr lang="en-US" sz="1250" dirty="0"/>
          </a:p>
        </p:txBody>
      </p:sp>
      <p:sp>
        <p:nvSpPr>
          <p:cNvPr id="7" name="Shape 4"/>
          <p:cNvSpPr/>
          <p:nvPr/>
        </p:nvSpPr>
        <p:spPr>
          <a:xfrm>
            <a:off x="734735" y="2965966"/>
            <a:ext cx="22860" cy="4577715"/>
          </a:xfrm>
          <a:prstGeom prst="roundRect">
            <a:avLst>
              <a:gd name="adj" fmla="val 625464"/>
            </a:avLst>
          </a:prstGeom>
          <a:solidFill>
            <a:srgbClr val="CED9CE"/>
          </a:solidFill>
          <a:ln/>
        </p:spPr>
      </p:sp>
      <p:sp>
        <p:nvSpPr>
          <p:cNvPr id="8" name="Shape 5"/>
          <p:cNvSpPr/>
          <p:nvPr/>
        </p:nvSpPr>
        <p:spPr>
          <a:xfrm>
            <a:off x="890587" y="3133249"/>
            <a:ext cx="476488" cy="22860"/>
          </a:xfrm>
          <a:prstGeom prst="roundRect">
            <a:avLst>
              <a:gd name="adj" fmla="val 625464"/>
            </a:avLst>
          </a:prstGeom>
          <a:solidFill>
            <a:srgbClr val="CED9CE"/>
          </a:solidFill>
          <a:ln/>
        </p:spPr>
      </p:sp>
      <p:sp>
        <p:nvSpPr>
          <p:cNvPr id="9" name="Shape 6"/>
          <p:cNvSpPr/>
          <p:nvPr/>
        </p:nvSpPr>
        <p:spPr>
          <a:xfrm>
            <a:off x="556022" y="2965966"/>
            <a:ext cx="357426" cy="357426"/>
          </a:xfrm>
          <a:prstGeom prst="roundRect">
            <a:avLst>
              <a:gd name="adj" fmla="val 40003"/>
            </a:avLst>
          </a:prstGeom>
          <a:solidFill>
            <a:srgbClr val="E8F3E8"/>
          </a:solidFill>
          <a:ln/>
        </p:spPr>
      </p:sp>
      <p:sp>
        <p:nvSpPr>
          <p:cNvPr id="10" name="Text 7"/>
          <p:cNvSpPr/>
          <p:nvPr/>
        </p:nvSpPr>
        <p:spPr>
          <a:xfrm>
            <a:off x="615613" y="2995791"/>
            <a:ext cx="238244" cy="2977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50"/>
              </a:lnSpc>
              <a:buNone/>
            </a:pPr>
            <a:r>
              <a:rPr lang="en-US" sz="18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1</a:t>
            </a:r>
            <a:endParaRPr lang="en-US" sz="1850" dirty="0"/>
          </a:p>
        </p:txBody>
      </p:sp>
      <p:sp>
        <p:nvSpPr>
          <p:cNvPr id="11" name="Text 8"/>
          <p:cNvSpPr/>
          <p:nvPr/>
        </p:nvSpPr>
        <p:spPr>
          <a:xfrm>
            <a:off x="1529001" y="3020497"/>
            <a:ext cx="2337673" cy="2482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Phase 1: MVP (8 weeks)</a:t>
            </a:r>
            <a:endParaRPr lang="en-US" sz="1550" dirty="0"/>
          </a:p>
        </p:txBody>
      </p:sp>
      <p:sp>
        <p:nvSpPr>
          <p:cNvPr id="12" name="Text 9"/>
          <p:cNvSpPr/>
          <p:nvPr/>
        </p:nvSpPr>
        <p:spPr>
          <a:xfrm>
            <a:off x="1529001" y="3363992"/>
            <a:ext cx="7058978" cy="508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Core features: book catalog, basic search, issue/return transactions, member management, simple reporting</a:t>
            </a:r>
            <a:endParaRPr lang="en-US" sz="1250" dirty="0"/>
          </a:p>
        </p:txBody>
      </p:sp>
      <p:sp>
        <p:nvSpPr>
          <p:cNvPr id="13" name="Shape 10"/>
          <p:cNvSpPr/>
          <p:nvPr/>
        </p:nvSpPr>
        <p:spPr>
          <a:xfrm>
            <a:off x="890587" y="4357092"/>
            <a:ext cx="476488" cy="22860"/>
          </a:xfrm>
          <a:prstGeom prst="roundRect">
            <a:avLst>
              <a:gd name="adj" fmla="val 625464"/>
            </a:avLst>
          </a:prstGeom>
          <a:solidFill>
            <a:srgbClr val="CED9CE"/>
          </a:solidFill>
          <a:ln/>
        </p:spPr>
      </p:sp>
      <p:sp>
        <p:nvSpPr>
          <p:cNvPr id="14" name="Shape 11"/>
          <p:cNvSpPr/>
          <p:nvPr/>
        </p:nvSpPr>
        <p:spPr>
          <a:xfrm>
            <a:off x="556022" y="4189809"/>
            <a:ext cx="357426" cy="357426"/>
          </a:xfrm>
          <a:prstGeom prst="roundRect">
            <a:avLst>
              <a:gd name="adj" fmla="val 40003"/>
            </a:avLst>
          </a:prstGeom>
          <a:solidFill>
            <a:srgbClr val="E8F3E8"/>
          </a:solidFill>
          <a:ln/>
        </p:spPr>
      </p:sp>
      <p:sp>
        <p:nvSpPr>
          <p:cNvPr id="15" name="Text 12"/>
          <p:cNvSpPr/>
          <p:nvPr/>
        </p:nvSpPr>
        <p:spPr>
          <a:xfrm>
            <a:off x="615613" y="4219635"/>
            <a:ext cx="238244" cy="2977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50"/>
              </a:lnSpc>
              <a:buNone/>
            </a:pPr>
            <a:r>
              <a:rPr lang="en-US" sz="18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2</a:t>
            </a:r>
            <a:endParaRPr lang="en-US" sz="1850" dirty="0"/>
          </a:p>
        </p:txBody>
      </p:sp>
      <p:sp>
        <p:nvSpPr>
          <p:cNvPr id="16" name="Text 13"/>
          <p:cNvSpPr/>
          <p:nvPr/>
        </p:nvSpPr>
        <p:spPr>
          <a:xfrm>
            <a:off x="1529001" y="4244340"/>
            <a:ext cx="3272790" cy="2482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Phase 2: Enhancement (6 weeks)</a:t>
            </a:r>
            <a:endParaRPr lang="en-US" sz="1550" dirty="0"/>
          </a:p>
        </p:txBody>
      </p:sp>
      <p:sp>
        <p:nvSpPr>
          <p:cNvPr id="17" name="Text 14"/>
          <p:cNvSpPr/>
          <p:nvPr/>
        </p:nvSpPr>
        <p:spPr>
          <a:xfrm>
            <a:off x="1529001" y="4587835"/>
            <a:ext cx="7058978" cy="508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Advanced search filters, reservation system, automated fine calculation, email notifications, member portal</a:t>
            </a:r>
            <a:endParaRPr lang="en-US" sz="1250" dirty="0"/>
          </a:p>
        </p:txBody>
      </p:sp>
      <p:sp>
        <p:nvSpPr>
          <p:cNvPr id="18" name="Shape 15"/>
          <p:cNvSpPr/>
          <p:nvPr/>
        </p:nvSpPr>
        <p:spPr>
          <a:xfrm>
            <a:off x="890587" y="5580936"/>
            <a:ext cx="476488" cy="22860"/>
          </a:xfrm>
          <a:prstGeom prst="roundRect">
            <a:avLst>
              <a:gd name="adj" fmla="val 625464"/>
            </a:avLst>
          </a:prstGeom>
          <a:solidFill>
            <a:srgbClr val="CED9CE"/>
          </a:solidFill>
          <a:ln/>
        </p:spPr>
      </p:sp>
      <p:sp>
        <p:nvSpPr>
          <p:cNvPr id="19" name="Shape 16"/>
          <p:cNvSpPr/>
          <p:nvPr/>
        </p:nvSpPr>
        <p:spPr>
          <a:xfrm>
            <a:off x="556022" y="5413653"/>
            <a:ext cx="357426" cy="357426"/>
          </a:xfrm>
          <a:prstGeom prst="roundRect">
            <a:avLst>
              <a:gd name="adj" fmla="val 40003"/>
            </a:avLst>
          </a:prstGeom>
          <a:solidFill>
            <a:srgbClr val="E8F3E8"/>
          </a:solidFill>
          <a:ln/>
        </p:spPr>
      </p:sp>
      <p:sp>
        <p:nvSpPr>
          <p:cNvPr id="20" name="Text 17"/>
          <p:cNvSpPr/>
          <p:nvPr/>
        </p:nvSpPr>
        <p:spPr>
          <a:xfrm>
            <a:off x="615613" y="5443478"/>
            <a:ext cx="238244" cy="2977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50"/>
              </a:lnSpc>
              <a:buNone/>
            </a:pPr>
            <a:r>
              <a:rPr lang="en-US" sz="18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3</a:t>
            </a:r>
            <a:endParaRPr lang="en-US" sz="1850" dirty="0"/>
          </a:p>
        </p:txBody>
      </p:sp>
      <p:sp>
        <p:nvSpPr>
          <p:cNvPr id="21" name="Text 18"/>
          <p:cNvSpPr/>
          <p:nvPr/>
        </p:nvSpPr>
        <p:spPr>
          <a:xfrm>
            <a:off x="1529001" y="5468183"/>
            <a:ext cx="2396609" cy="2482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Phase 3: Scale (6 weeks)</a:t>
            </a:r>
            <a:endParaRPr lang="en-US" sz="1550" dirty="0"/>
          </a:p>
        </p:txBody>
      </p:sp>
      <p:sp>
        <p:nvSpPr>
          <p:cNvPr id="22" name="Text 19"/>
          <p:cNvSpPr/>
          <p:nvPr/>
        </p:nvSpPr>
        <p:spPr>
          <a:xfrm>
            <a:off x="1529001" y="5811679"/>
            <a:ext cx="7058978" cy="508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Mobile app, barcode scanning, comprehensive reports, analytics dashboard, third-party integrations</a:t>
            </a:r>
            <a:endParaRPr lang="en-US" sz="1250" dirty="0"/>
          </a:p>
        </p:txBody>
      </p:sp>
      <p:sp>
        <p:nvSpPr>
          <p:cNvPr id="23" name="Shape 20"/>
          <p:cNvSpPr/>
          <p:nvPr/>
        </p:nvSpPr>
        <p:spPr>
          <a:xfrm>
            <a:off x="890587" y="6804779"/>
            <a:ext cx="476488" cy="22860"/>
          </a:xfrm>
          <a:prstGeom prst="roundRect">
            <a:avLst>
              <a:gd name="adj" fmla="val 625464"/>
            </a:avLst>
          </a:prstGeom>
          <a:solidFill>
            <a:srgbClr val="CED9CE"/>
          </a:solidFill>
          <a:ln/>
        </p:spPr>
      </p:sp>
      <p:sp>
        <p:nvSpPr>
          <p:cNvPr id="24" name="Shape 21"/>
          <p:cNvSpPr/>
          <p:nvPr/>
        </p:nvSpPr>
        <p:spPr>
          <a:xfrm>
            <a:off x="556022" y="6637496"/>
            <a:ext cx="357426" cy="357426"/>
          </a:xfrm>
          <a:prstGeom prst="roundRect">
            <a:avLst>
              <a:gd name="adj" fmla="val 40003"/>
            </a:avLst>
          </a:prstGeom>
          <a:solidFill>
            <a:srgbClr val="E8F3E8"/>
          </a:solidFill>
          <a:ln/>
        </p:spPr>
      </p:sp>
      <p:sp>
        <p:nvSpPr>
          <p:cNvPr id="25" name="Text 22"/>
          <p:cNvSpPr/>
          <p:nvPr/>
        </p:nvSpPr>
        <p:spPr>
          <a:xfrm>
            <a:off x="615613" y="6667321"/>
            <a:ext cx="238244" cy="2977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50"/>
              </a:lnSpc>
              <a:buNone/>
            </a:pPr>
            <a:r>
              <a:rPr lang="en-US" sz="18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4</a:t>
            </a:r>
            <a:endParaRPr lang="en-US" sz="1850" dirty="0"/>
          </a:p>
        </p:txBody>
      </p:sp>
      <p:sp>
        <p:nvSpPr>
          <p:cNvPr id="26" name="Text 23"/>
          <p:cNvSpPr/>
          <p:nvPr/>
        </p:nvSpPr>
        <p:spPr>
          <a:xfrm>
            <a:off x="1529001" y="6692027"/>
            <a:ext cx="3058716" cy="2482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Phase 4: Innovation (Ongoing)</a:t>
            </a:r>
            <a:endParaRPr lang="en-US" sz="1550" dirty="0"/>
          </a:p>
        </p:txBody>
      </p:sp>
      <p:sp>
        <p:nvSpPr>
          <p:cNvPr id="27" name="Text 24"/>
          <p:cNvSpPr/>
          <p:nvPr/>
        </p:nvSpPr>
        <p:spPr>
          <a:xfrm>
            <a:off x="1529001" y="7035522"/>
            <a:ext cx="7058978" cy="508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AI recommendations, RFID support, digital resources, multi-language support, accessibility features</a:t>
            </a:r>
            <a:endParaRPr lang="en-US" sz="12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160984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1847850" y="2636639"/>
            <a:ext cx="881420" cy="324922"/>
          </a:xfrm>
          <a:prstGeom prst="roundRect">
            <a:avLst>
              <a:gd name="adj" fmla="val 38309"/>
            </a:avLst>
          </a:prstGeom>
          <a:solidFill>
            <a:srgbClr val="DDEEE0"/>
          </a:solidFill>
          <a:ln/>
        </p:spPr>
      </p:sp>
      <p:sp>
        <p:nvSpPr>
          <p:cNvPr id="4" name="Text 1"/>
          <p:cNvSpPr/>
          <p:nvPr/>
        </p:nvSpPr>
        <p:spPr>
          <a:xfrm>
            <a:off x="1951553" y="2688431"/>
            <a:ext cx="674013" cy="2213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SECURITY</a:t>
            </a:r>
            <a:endParaRPr lang="en-US" sz="1050" dirty="0"/>
          </a:p>
        </p:txBody>
      </p:sp>
      <p:sp>
        <p:nvSpPr>
          <p:cNvPr id="5" name="Text 2"/>
          <p:cNvSpPr/>
          <p:nvPr/>
        </p:nvSpPr>
        <p:spPr>
          <a:xfrm>
            <a:off x="1847850" y="3030617"/>
            <a:ext cx="10934700" cy="10803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250"/>
              </a:lnSpc>
              <a:buNone/>
            </a:pPr>
            <a:r>
              <a:rPr lang="en-US" sz="34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Security Considerations: User Authentication and Data Protection</a:t>
            </a:r>
            <a:endParaRPr lang="en-US" sz="3400" dirty="0"/>
          </a:p>
        </p:txBody>
      </p:sp>
      <p:sp>
        <p:nvSpPr>
          <p:cNvPr id="6" name="Shape 3"/>
          <p:cNvSpPr/>
          <p:nvPr/>
        </p:nvSpPr>
        <p:spPr>
          <a:xfrm>
            <a:off x="1847850" y="4370308"/>
            <a:ext cx="3529608" cy="3383637"/>
          </a:xfrm>
          <a:prstGeom prst="roundRect">
            <a:avLst>
              <a:gd name="adj" fmla="val 12262"/>
            </a:avLst>
          </a:prstGeom>
          <a:solidFill>
            <a:srgbClr val="438951"/>
          </a:solidFill>
          <a:ln/>
        </p:spPr>
      </p:sp>
      <p:sp>
        <p:nvSpPr>
          <p:cNvPr id="7" name="Text 4"/>
          <p:cNvSpPr/>
          <p:nvPr/>
        </p:nvSpPr>
        <p:spPr>
          <a:xfrm>
            <a:off x="2020729" y="4543187"/>
            <a:ext cx="3183850" cy="5400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700" b="1" dirty="0">
                <a:solidFill>
                  <a:srgbClr val="FFFFFF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Authentication &amp; Authorization</a:t>
            </a:r>
            <a:endParaRPr lang="en-US" sz="1700" dirty="0"/>
          </a:p>
        </p:txBody>
      </p:sp>
      <p:sp>
        <p:nvSpPr>
          <p:cNvPr id="8" name="Text 5"/>
          <p:cNvSpPr/>
          <p:nvPr/>
        </p:nvSpPr>
        <p:spPr>
          <a:xfrm>
            <a:off x="2020729" y="5186958"/>
            <a:ext cx="3183850" cy="5531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FFFFFF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Secure password hashing with bcrypt or Argon2</a:t>
            </a:r>
            <a:endParaRPr lang="en-US" sz="1350" dirty="0"/>
          </a:p>
        </p:txBody>
      </p:sp>
      <p:sp>
        <p:nvSpPr>
          <p:cNvPr id="9" name="Text 6"/>
          <p:cNvSpPr/>
          <p:nvPr/>
        </p:nvSpPr>
        <p:spPr>
          <a:xfrm>
            <a:off x="2020729" y="5800606"/>
            <a:ext cx="3183850" cy="5531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FFFFFF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Role-based access control (RBAC) for different user types</a:t>
            </a:r>
            <a:endParaRPr lang="en-US" sz="1350" dirty="0"/>
          </a:p>
        </p:txBody>
      </p:sp>
      <p:sp>
        <p:nvSpPr>
          <p:cNvPr id="10" name="Text 7"/>
          <p:cNvSpPr/>
          <p:nvPr/>
        </p:nvSpPr>
        <p:spPr>
          <a:xfrm>
            <a:off x="2020729" y="6414254"/>
            <a:ext cx="3183850" cy="5531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FFFFFF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Two-factor authentication for administrative accounts</a:t>
            </a:r>
            <a:endParaRPr lang="en-US" sz="1350" dirty="0"/>
          </a:p>
        </p:txBody>
      </p:sp>
      <p:sp>
        <p:nvSpPr>
          <p:cNvPr id="11" name="Text 8"/>
          <p:cNvSpPr/>
          <p:nvPr/>
        </p:nvSpPr>
        <p:spPr>
          <a:xfrm>
            <a:off x="2020729" y="7027902"/>
            <a:ext cx="3183850" cy="5531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FFFFFF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Session management with JWT tokens</a:t>
            </a:r>
            <a:endParaRPr lang="en-US" sz="1350" dirty="0"/>
          </a:p>
        </p:txBody>
      </p:sp>
      <p:sp>
        <p:nvSpPr>
          <p:cNvPr id="12" name="Shape 9"/>
          <p:cNvSpPr/>
          <p:nvPr/>
        </p:nvSpPr>
        <p:spPr>
          <a:xfrm>
            <a:off x="5550337" y="4370308"/>
            <a:ext cx="3529608" cy="3383637"/>
          </a:xfrm>
          <a:prstGeom prst="roundRect">
            <a:avLst>
              <a:gd name="adj" fmla="val 12262"/>
            </a:avLst>
          </a:prstGeom>
          <a:solidFill>
            <a:srgbClr val="4A644E"/>
          </a:solidFill>
          <a:ln/>
        </p:spPr>
      </p:sp>
      <p:sp>
        <p:nvSpPr>
          <p:cNvPr id="13" name="Text 10"/>
          <p:cNvSpPr/>
          <p:nvPr/>
        </p:nvSpPr>
        <p:spPr>
          <a:xfrm>
            <a:off x="5723215" y="4543187"/>
            <a:ext cx="2160984" cy="2700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700" b="1" dirty="0">
                <a:solidFill>
                  <a:srgbClr val="FFFFFF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Data Protection</a:t>
            </a:r>
            <a:endParaRPr lang="en-US" sz="1700" dirty="0"/>
          </a:p>
        </p:txBody>
      </p:sp>
      <p:sp>
        <p:nvSpPr>
          <p:cNvPr id="14" name="Text 11"/>
          <p:cNvSpPr/>
          <p:nvPr/>
        </p:nvSpPr>
        <p:spPr>
          <a:xfrm>
            <a:off x="5723215" y="4916924"/>
            <a:ext cx="3183850" cy="5531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FFFFFF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Encryption of sensitive data at rest and in transit</a:t>
            </a:r>
            <a:endParaRPr lang="en-US" sz="1350" dirty="0"/>
          </a:p>
        </p:txBody>
      </p:sp>
      <p:sp>
        <p:nvSpPr>
          <p:cNvPr id="15" name="Text 12"/>
          <p:cNvSpPr/>
          <p:nvPr/>
        </p:nvSpPr>
        <p:spPr>
          <a:xfrm>
            <a:off x="5723215" y="5530572"/>
            <a:ext cx="3183850" cy="5531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FFFFFF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Regular automated backups with secure storage</a:t>
            </a:r>
            <a:endParaRPr lang="en-US" sz="1350" dirty="0"/>
          </a:p>
        </p:txBody>
      </p:sp>
      <p:sp>
        <p:nvSpPr>
          <p:cNvPr id="16" name="Text 13"/>
          <p:cNvSpPr/>
          <p:nvPr/>
        </p:nvSpPr>
        <p:spPr>
          <a:xfrm>
            <a:off x="5723215" y="6144220"/>
            <a:ext cx="3183850" cy="5531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FFFFFF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GDPR compliance for personal information handling</a:t>
            </a:r>
            <a:endParaRPr lang="en-US" sz="1350" dirty="0"/>
          </a:p>
        </p:txBody>
      </p:sp>
      <p:sp>
        <p:nvSpPr>
          <p:cNvPr id="17" name="Text 14"/>
          <p:cNvSpPr/>
          <p:nvPr/>
        </p:nvSpPr>
        <p:spPr>
          <a:xfrm>
            <a:off x="5723215" y="6757868"/>
            <a:ext cx="3183850" cy="5531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FFFFFF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Audit logs tracking all system activities</a:t>
            </a:r>
            <a:endParaRPr lang="en-US" sz="1350" dirty="0"/>
          </a:p>
        </p:txBody>
      </p:sp>
      <p:sp>
        <p:nvSpPr>
          <p:cNvPr id="18" name="Shape 15"/>
          <p:cNvSpPr/>
          <p:nvPr/>
        </p:nvSpPr>
        <p:spPr>
          <a:xfrm>
            <a:off x="9252823" y="4370308"/>
            <a:ext cx="3529727" cy="3383637"/>
          </a:xfrm>
          <a:prstGeom prst="roundRect">
            <a:avLst>
              <a:gd name="adj" fmla="val 12262"/>
            </a:avLst>
          </a:prstGeom>
          <a:solidFill>
            <a:srgbClr val="438951"/>
          </a:solidFill>
          <a:ln/>
        </p:spPr>
      </p:sp>
      <p:sp>
        <p:nvSpPr>
          <p:cNvPr id="19" name="Text 16"/>
          <p:cNvSpPr/>
          <p:nvPr/>
        </p:nvSpPr>
        <p:spPr>
          <a:xfrm>
            <a:off x="9425702" y="4543187"/>
            <a:ext cx="2535317" cy="2700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700" b="1" dirty="0">
                <a:solidFill>
                  <a:srgbClr val="FFFFFF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Security Best Practices</a:t>
            </a:r>
            <a:endParaRPr lang="en-US" sz="1700" dirty="0"/>
          </a:p>
        </p:txBody>
      </p:sp>
      <p:sp>
        <p:nvSpPr>
          <p:cNvPr id="20" name="Text 17"/>
          <p:cNvSpPr/>
          <p:nvPr/>
        </p:nvSpPr>
        <p:spPr>
          <a:xfrm>
            <a:off x="9425702" y="4916924"/>
            <a:ext cx="3183969" cy="5531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FFFFFF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SQL injection prevention through parameterized queries</a:t>
            </a:r>
            <a:endParaRPr lang="en-US" sz="1350" dirty="0"/>
          </a:p>
        </p:txBody>
      </p:sp>
      <p:sp>
        <p:nvSpPr>
          <p:cNvPr id="21" name="Text 18"/>
          <p:cNvSpPr/>
          <p:nvPr/>
        </p:nvSpPr>
        <p:spPr>
          <a:xfrm>
            <a:off x="9425702" y="5530572"/>
            <a:ext cx="3183969" cy="5531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FFFFFF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XSS protection with input sanitization</a:t>
            </a:r>
            <a:endParaRPr lang="en-US" sz="1350" dirty="0"/>
          </a:p>
        </p:txBody>
      </p:sp>
      <p:sp>
        <p:nvSpPr>
          <p:cNvPr id="22" name="Text 19"/>
          <p:cNvSpPr/>
          <p:nvPr/>
        </p:nvSpPr>
        <p:spPr>
          <a:xfrm>
            <a:off x="9425702" y="6144220"/>
            <a:ext cx="3183969" cy="5531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FFFFFF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Regular security updates and patch management</a:t>
            </a:r>
            <a:endParaRPr lang="en-US" sz="1350" dirty="0"/>
          </a:p>
        </p:txBody>
      </p:sp>
      <p:sp>
        <p:nvSpPr>
          <p:cNvPr id="23" name="Text 20"/>
          <p:cNvSpPr/>
          <p:nvPr/>
        </p:nvSpPr>
        <p:spPr>
          <a:xfrm>
            <a:off x="9425702" y="6757868"/>
            <a:ext cx="3183969" cy="5531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FFFFFF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Penetration testing before production deployment</a:t>
            </a:r>
            <a:endParaRPr lang="en-US" sz="13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414701" y="660916"/>
            <a:ext cx="1824871" cy="350758"/>
          </a:xfrm>
          <a:prstGeom prst="roundRect">
            <a:avLst>
              <a:gd name="adj" fmla="val 38298"/>
            </a:avLst>
          </a:prstGeom>
          <a:solidFill>
            <a:srgbClr val="DDEEE0"/>
          </a:solidFill>
          <a:ln/>
        </p:spPr>
      </p:sp>
      <p:sp>
        <p:nvSpPr>
          <p:cNvPr id="3" name="Text 1"/>
          <p:cNvSpPr/>
          <p:nvPr/>
        </p:nvSpPr>
        <p:spPr>
          <a:xfrm>
            <a:off x="1526619" y="716875"/>
            <a:ext cx="1601033" cy="2388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QUALITY ASSURANCE</a:t>
            </a:r>
            <a:endParaRPr lang="en-US" sz="1150" dirty="0"/>
          </a:p>
        </p:txBody>
      </p:sp>
      <p:sp>
        <p:nvSpPr>
          <p:cNvPr id="4" name="Text 2"/>
          <p:cNvSpPr/>
          <p:nvPr/>
        </p:nvSpPr>
        <p:spPr>
          <a:xfrm>
            <a:off x="1414701" y="1086207"/>
            <a:ext cx="11800880" cy="11660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550"/>
              </a:lnSpc>
              <a:buNone/>
            </a:pPr>
            <a:r>
              <a:rPr lang="en-US" sz="36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Testing Strategies: Unit Tests, Integration Tests, and User Acceptance</a:t>
            </a:r>
            <a:endParaRPr lang="en-US" sz="3650" dirty="0"/>
          </a:p>
        </p:txBody>
      </p:sp>
      <p:sp>
        <p:nvSpPr>
          <p:cNvPr id="5" name="Text 3"/>
          <p:cNvSpPr/>
          <p:nvPr/>
        </p:nvSpPr>
        <p:spPr>
          <a:xfrm>
            <a:off x="1414701" y="2718673"/>
            <a:ext cx="2332196" cy="2914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Unit Testing</a:t>
            </a:r>
            <a:endParaRPr lang="en-US" sz="1800" dirty="0"/>
          </a:p>
        </p:txBody>
      </p:sp>
      <p:sp>
        <p:nvSpPr>
          <p:cNvPr id="6" name="Text 4"/>
          <p:cNvSpPr/>
          <p:nvPr/>
        </p:nvSpPr>
        <p:spPr>
          <a:xfrm>
            <a:off x="1414701" y="3196709"/>
            <a:ext cx="3589377" cy="5969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Test individual components and functions in isolation:</a:t>
            </a:r>
            <a:endParaRPr lang="en-US" sz="1450" dirty="0"/>
          </a:p>
        </p:txBody>
      </p:sp>
      <p:sp>
        <p:nvSpPr>
          <p:cNvPr id="7" name="Text 5"/>
          <p:cNvSpPr/>
          <p:nvPr/>
        </p:nvSpPr>
        <p:spPr>
          <a:xfrm>
            <a:off x="1414701" y="3961567"/>
            <a:ext cx="3589377" cy="2984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Database operations</a:t>
            </a:r>
            <a:endParaRPr lang="en-US" sz="1450" dirty="0"/>
          </a:p>
        </p:txBody>
      </p:sp>
      <p:sp>
        <p:nvSpPr>
          <p:cNvPr id="8" name="Text 6"/>
          <p:cNvSpPr/>
          <p:nvPr/>
        </p:nvSpPr>
        <p:spPr>
          <a:xfrm>
            <a:off x="1414701" y="4325303"/>
            <a:ext cx="3589377" cy="2984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Business logic validation</a:t>
            </a:r>
            <a:endParaRPr lang="en-US" sz="1450" dirty="0"/>
          </a:p>
        </p:txBody>
      </p:sp>
      <p:sp>
        <p:nvSpPr>
          <p:cNvPr id="9" name="Text 7"/>
          <p:cNvSpPr/>
          <p:nvPr/>
        </p:nvSpPr>
        <p:spPr>
          <a:xfrm>
            <a:off x="1414701" y="4689038"/>
            <a:ext cx="3589377" cy="2984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API endpoint responses</a:t>
            </a:r>
            <a:endParaRPr lang="en-US" sz="1450" dirty="0"/>
          </a:p>
        </p:txBody>
      </p:sp>
      <p:sp>
        <p:nvSpPr>
          <p:cNvPr id="10" name="Text 8"/>
          <p:cNvSpPr/>
          <p:nvPr/>
        </p:nvSpPr>
        <p:spPr>
          <a:xfrm>
            <a:off x="1414701" y="5052774"/>
            <a:ext cx="3589377" cy="2984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Automated with Jest or PyTest</a:t>
            </a:r>
            <a:endParaRPr lang="en-US" sz="1450" dirty="0"/>
          </a:p>
        </p:txBody>
      </p:sp>
      <p:sp>
        <p:nvSpPr>
          <p:cNvPr id="11" name="Text 9"/>
          <p:cNvSpPr/>
          <p:nvPr/>
        </p:nvSpPr>
        <p:spPr>
          <a:xfrm>
            <a:off x="5466755" y="2718673"/>
            <a:ext cx="2332196" cy="2914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Integration Testing</a:t>
            </a:r>
            <a:endParaRPr lang="en-US" sz="1800" dirty="0"/>
          </a:p>
        </p:txBody>
      </p:sp>
      <p:sp>
        <p:nvSpPr>
          <p:cNvPr id="12" name="Text 10"/>
          <p:cNvSpPr/>
          <p:nvPr/>
        </p:nvSpPr>
        <p:spPr>
          <a:xfrm>
            <a:off x="5466755" y="3196709"/>
            <a:ext cx="3589377" cy="5969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Verify system components work together correctly:</a:t>
            </a:r>
            <a:endParaRPr lang="en-US" sz="1450" dirty="0"/>
          </a:p>
        </p:txBody>
      </p:sp>
      <p:sp>
        <p:nvSpPr>
          <p:cNvPr id="13" name="Text 11"/>
          <p:cNvSpPr/>
          <p:nvPr/>
        </p:nvSpPr>
        <p:spPr>
          <a:xfrm>
            <a:off x="5466755" y="3961567"/>
            <a:ext cx="3589377" cy="2984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API to database flows</a:t>
            </a:r>
            <a:endParaRPr lang="en-US" sz="1450" dirty="0"/>
          </a:p>
        </p:txBody>
      </p:sp>
      <p:sp>
        <p:nvSpPr>
          <p:cNvPr id="14" name="Text 12"/>
          <p:cNvSpPr/>
          <p:nvPr/>
        </p:nvSpPr>
        <p:spPr>
          <a:xfrm>
            <a:off x="5466755" y="4325303"/>
            <a:ext cx="3589377" cy="5969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Frontend to backend communication</a:t>
            </a:r>
            <a:endParaRPr lang="en-US" sz="1450" dirty="0"/>
          </a:p>
        </p:txBody>
      </p:sp>
      <p:sp>
        <p:nvSpPr>
          <p:cNvPr id="15" name="Text 13"/>
          <p:cNvSpPr/>
          <p:nvPr/>
        </p:nvSpPr>
        <p:spPr>
          <a:xfrm>
            <a:off x="5466755" y="4987528"/>
            <a:ext cx="3589377" cy="2984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Third-party service connections</a:t>
            </a:r>
            <a:endParaRPr lang="en-US" sz="1450" dirty="0"/>
          </a:p>
        </p:txBody>
      </p:sp>
      <p:sp>
        <p:nvSpPr>
          <p:cNvPr id="16" name="Text 14"/>
          <p:cNvSpPr/>
          <p:nvPr/>
        </p:nvSpPr>
        <p:spPr>
          <a:xfrm>
            <a:off x="5466755" y="5351264"/>
            <a:ext cx="3589377" cy="2984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End-to-end workflows</a:t>
            </a:r>
            <a:endParaRPr lang="en-US" sz="1450" dirty="0"/>
          </a:p>
        </p:txBody>
      </p:sp>
      <p:sp>
        <p:nvSpPr>
          <p:cNvPr id="17" name="Text 15"/>
          <p:cNvSpPr/>
          <p:nvPr/>
        </p:nvSpPr>
        <p:spPr>
          <a:xfrm>
            <a:off x="9518809" y="2718673"/>
            <a:ext cx="2332196" cy="2914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User Acceptance</a:t>
            </a:r>
            <a:endParaRPr lang="en-US" sz="1800" dirty="0"/>
          </a:p>
        </p:txBody>
      </p:sp>
      <p:sp>
        <p:nvSpPr>
          <p:cNvPr id="18" name="Text 16"/>
          <p:cNvSpPr/>
          <p:nvPr/>
        </p:nvSpPr>
        <p:spPr>
          <a:xfrm>
            <a:off x="9518809" y="3196709"/>
            <a:ext cx="3711893" cy="2984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Ensure system meets real-world needs:</a:t>
            </a:r>
            <a:endParaRPr lang="en-US" sz="1450" dirty="0"/>
          </a:p>
        </p:txBody>
      </p:sp>
      <p:sp>
        <p:nvSpPr>
          <p:cNvPr id="19" name="Text 17"/>
          <p:cNvSpPr/>
          <p:nvPr/>
        </p:nvSpPr>
        <p:spPr>
          <a:xfrm>
            <a:off x="9518809" y="3663077"/>
            <a:ext cx="3711893" cy="2984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Beta testing with librarians</a:t>
            </a:r>
            <a:endParaRPr lang="en-US" sz="1450" dirty="0"/>
          </a:p>
        </p:txBody>
      </p:sp>
      <p:sp>
        <p:nvSpPr>
          <p:cNvPr id="20" name="Text 18"/>
          <p:cNvSpPr/>
          <p:nvPr/>
        </p:nvSpPr>
        <p:spPr>
          <a:xfrm>
            <a:off x="9518809" y="4026813"/>
            <a:ext cx="3711893" cy="2984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Member portal usability studies</a:t>
            </a:r>
            <a:endParaRPr lang="en-US" sz="1450" dirty="0"/>
          </a:p>
        </p:txBody>
      </p:sp>
      <p:sp>
        <p:nvSpPr>
          <p:cNvPr id="21" name="Text 19"/>
          <p:cNvSpPr/>
          <p:nvPr/>
        </p:nvSpPr>
        <p:spPr>
          <a:xfrm>
            <a:off x="9518809" y="4390549"/>
            <a:ext cx="3711893" cy="2984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Performance under load</a:t>
            </a:r>
            <a:endParaRPr lang="en-US" sz="1450" dirty="0"/>
          </a:p>
        </p:txBody>
      </p:sp>
      <p:sp>
        <p:nvSpPr>
          <p:cNvPr id="22" name="Text 20"/>
          <p:cNvSpPr/>
          <p:nvPr/>
        </p:nvSpPr>
        <p:spPr>
          <a:xfrm>
            <a:off x="9518809" y="4754285"/>
            <a:ext cx="3711893" cy="2984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Feedback iteration cycles</a:t>
            </a:r>
            <a:endParaRPr lang="en-US" sz="1450" dirty="0"/>
          </a:p>
        </p:txBody>
      </p:sp>
      <p:sp>
        <p:nvSpPr>
          <p:cNvPr id="23" name="Text 21"/>
          <p:cNvSpPr/>
          <p:nvPr/>
        </p:nvSpPr>
        <p:spPr>
          <a:xfrm>
            <a:off x="1414701" y="6018014"/>
            <a:ext cx="3778210" cy="6156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800"/>
              </a:lnSpc>
              <a:buNone/>
            </a:pPr>
            <a:r>
              <a:rPr lang="en-US" sz="48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95%</a:t>
            </a:r>
            <a:endParaRPr lang="en-US" sz="4800" dirty="0"/>
          </a:p>
        </p:txBody>
      </p:sp>
      <p:sp>
        <p:nvSpPr>
          <p:cNvPr id="24" name="Text 22"/>
          <p:cNvSpPr/>
          <p:nvPr/>
        </p:nvSpPr>
        <p:spPr>
          <a:xfrm>
            <a:off x="2017276" y="6866811"/>
            <a:ext cx="2573060" cy="2914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Code Coverage Target</a:t>
            </a:r>
            <a:endParaRPr lang="en-US" sz="1800" dirty="0"/>
          </a:p>
        </p:txBody>
      </p:sp>
      <p:sp>
        <p:nvSpPr>
          <p:cNvPr id="25" name="Text 23"/>
          <p:cNvSpPr/>
          <p:nvPr/>
        </p:nvSpPr>
        <p:spPr>
          <a:xfrm>
            <a:off x="1414701" y="7270194"/>
            <a:ext cx="3778210" cy="2984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Comprehensive testing ensures reliability</a:t>
            </a:r>
            <a:endParaRPr lang="en-US" sz="1450" dirty="0"/>
          </a:p>
        </p:txBody>
      </p:sp>
      <p:sp>
        <p:nvSpPr>
          <p:cNvPr id="26" name="Text 24"/>
          <p:cNvSpPr/>
          <p:nvPr/>
        </p:nvSpPr>
        <p:spPr>
          <a:xfrm>
            <a:off x="5426035" y="6018014"/>
            <a:ext cx="3778210" cy="6156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800"/>
              </a:lnSpc>
              <a:buNone/>
            </a:pPr>
            <a:r>
              <a:rPr lang="en-US" sz="48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100ms</a:t>
            </a:r>
            <a:endParaRPr lang="en-US" sz="4800" dirty="0"/>
          </a:p>
        </p:txBody>
      </p:sp>
      <p:sp>
        <p:nvSpPr>
          <p:cNvPr id="27" name="Text 25"/>
          <p:cNvSpPr/>
          <p:nvPr/>
        </p:nvSpPr>
        <p:spPr>
          <a:xfrm>
            <a:off x="6123861" y="6866811"/>
            <a:ext cx="2382441" cy="2914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Response Time Goal</a:t>
            </a:r>
            <a:endParaRPr lang="en-US" sz="1800" dirty="0"/>
          </a:p>
        </p:txBody>
      </p:sp>
      <p:sp>
        <p:nvSpPr>
          <p:cNvPr id="28" name="Text 26"/>
          <p:cNvSpPr/>
          <p:nvPr/>
        </p:nvSpPr>
        <p:spPr>
          <a:xfrm>
            <a:off x="5426035" y="7270194"/>
            <a:ext cx="3778210" cy="2984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Fast search and transaction processing</a:t>
            </a:r>
            <a:endParaRPr lang="en-US" sz="1450" dirty="0"/>
          </a:p>
        </p:txBody>
      </p:sp>
      <p:sp>
        <p:nvSpPr>
          <p:cNvPr id="29" name="Text 27"/>
          <p:cNvSpPr/>
          <p:nvPr/>
        </p:nvSpPr>
        <p:spPr>
          <a:xfrm>
            <a:off x="9437370" y="6018014"/>
            <a:ext cx="3778210" cy="6156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800"/>
              </a:lnSpc>
              <a:buNone/>
            </a:pPr>
            <a:r>
              <a:rPr lang="en-US" sz="48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99.9%</a:t>
            </a:r>
            <a:endParaRPr lang="en-US" sz="4800" dirty="0"/>
          </a:p>
        </p:txBody>
      </p:sp>
      <p:sp>
        <p:nvSpPr>
          <p:cNvPr id="30" name="Text 28"/>
          <p:cNvSpPr/>
          <p:nvPr/>
        </p:nvSpPr>
        <p:spPr>
          <a:xfrm>
            <a:off x="10160318" y="6866811"/>
            <a:ext cx="2332196" cy="2914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Uptime Objective</a:t>
            </a:r>
            <a:endParaRPr lang="en-US" sz="1800" dirty="0"/>
          </a:p>
        </p:txBody>
      </p:sp>
      <p:sp>
        <p:nvSpPr>
          <p:cNvPr id="31" name="Text 29"/>
          <p:cNvSpPr/>
          <p:nvPr/>
        </p:nvSpPr>
        <p:spPr>
          <a:xfrm>
            <a:off x="9437370" y="7270194"/>
            <a:ext cx="3778210" cy="2984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Always available when users need it</a:t>
            </a:r>
            <a:endParaRPr lang="en-US" sz="14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2026-01-08T04:09:42Z</dcterms:created>
  <dcterms:modified xsi:type="dcterms:W3CDTF">2026-01-08T04:09:42Z</dcterms:modified>
</cp:coreProperties>
</file>